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CFB6512-B026-42FF-8561-035CC2656F42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10131120" cy="1455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685800" y="2142000"/>
            <a:ext cx="10131120" cy="174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685800" y="4047840"/>
            <a:ext cx="10131120" cy="174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AC90F1A-B7C9-4DF9-BF37-2C4C2E3CF636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10131120" cy="1455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685800" y="2142000"/>
            <a:ext cx="4943880" cy="174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5877360" y="2142000"/>
            <a:ext cx="4943880" cy="174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/>
          </p:nvPr>
        </p:nvSpPr>
        <p:spPr>
          <a:xfrm>
            <a:off x="685800" y="4047840"/>
            <a:ext cx="4943880" cy="174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/>
          </p:nvPr>
        </p:nvSpPr>
        <p:spPr>
          <a:xfrm>
            <a:off x="5877360" y="4047840"/>
            <a:ext cx="4943880" cy="174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0BB00E3-794D-4256-941A-5679B41F9D0E}" type="slidenum">
              <a:t>‹N°›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10131120" cy="1455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685800" y="2142000"/>
            <a:ext cx="3261960" cy="174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/>
          </p:nvPr>
        </p:nvSpPr>
        <p:spPr>
          <a:xfrm>
            <a:off x="4111200" y="2142000"/>
            <a:ext cx="3261960" cy="174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/>
          </p:nvPr>
        </p:nvSpPr>
        <p:spPr>
          <a:xfrm>
            <a:off x="7536600" y="2142000"/>
            <a:ext cx="3261960" cy="174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/>
          </p:nvPr>
        </p:nvSpPr>
        <p:spPr>
          <a:xfrm>
            <a:off x="685800" y="4047840"/>
            <a:ext cx="3261960" cy="174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/>
          </p:nvPr>
        </p:nvSpPr>
        <p:spPr>
          <a:xfrm>
            <a:off x="4111200" y="4047840"/>
            <a:ext cx="3261960" cy="174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/>
          </p:nvPr>
        </p:nvSpPr>
        <p:spPr>
          <a:xfrm>
            <a:off x="7536600" y="4047840"/>
            <a:ext cx="3261960" cy="174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10A7D6C2-9E66-4C4A-AA6B-C21A01A1049B}" type="slidenum">
              <a:t>‹N°›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8165A27D-88B0-4B87-9A87-D03521153C55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10131120" cy="1455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685800" y="2142000"/>
            <a:ext cx="10131120" cy="364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DD46963E-4DB0-4420-AA56-D96337640BF3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10131120" cy="1455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685800" y="2142000"/>
            <a:ext cx="10131120" cy="364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82D2E2AB-748C-4D56-9141-E8FD25AF02D2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10131120" cy="1455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685800" y="2142000"/>
            <a:ext cx="4943880" cy="364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5877360" y="2142000"/>
            <a:ext cx="4943880" cy="364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190E1F05-35F6-4D8C-B579-BAEFDD451B95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10131120" cy="1455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BDB8181A-770B-4F83-A6F2-55FC578EA578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685800" y="609480"/>
            <a:ext cx="10131120" cy="674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5DC23EAA-0D5A-40F7-A170-33F280C01A9F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10131120" cy="1455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685800" y="2142000"/>
            <a:ext cx="4943880" cy="174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5877360" y="2142000"/>
            <a:ext cx="4943880" cy="364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685800" y="4047840"/>
            <a:ext cx="4943880" cy="174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2399CD1F-D730-4AB7-8D6E-8544162D230E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10131120" cy="1455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85800" y="2142000"/>
            <a:ext cx="10131120" cy="364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A1780D2-20AC-42A4-A475-F633DE2DFFC0}" type="slidenum">
              <a:t>‹N°›</a:t>
            </a:fld>
            <a:endParaRPr/>
          </a:p>
        </p:txBody>
      </p:sp>
      <p:sp>
        <p:nvSpPr>
          <p:cNvPr id="2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10131120" cy="1455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685800" y="2142000"/>
            <a:ext cx="4943880" cy="364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5877360" y="2142000"/>
            <a:ext cx="4943880" cy="174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/>
          </p:nvPr>
        </p:nvSpPr>
        <p:spPr>
          <a:xfrm>
            <a:off x="5877360" y="4047840"/>
            <a:ext cx="4943880" cy="174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FCFF9E46-C4BC-4755-BB00-6E670BDD9520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10131120" cy="1455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685800" y="2142000"/>
            <a:ext cx="4943880" cy="174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/>
          </p:nvPr>
        </p:nvSpPr>
        <p:spPr>
          <a:xfrm>
            <a:off x="5877360" y="2142000"/>
            <a:ext cx="4943880" cy="174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/>
          </p:nvPr>
        </p:nvSpPr>
        <p:spPr>
          <a:xfrm>
            <a:off x="685800" y="4047840"/>
            <a:ext cx="10131120" cy="174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C5DC5422-E631-4325-AF4D-E63B0CDFEF49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10131120" cy="1455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685800" y="2142000"/>
            <a:ext cx="10131120" cy="174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685800" y="4047840"/>
            <a:ext cx="10131120" cy="174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840147FD-E013-4C51-82AD-4A96FADCCEF7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10131120" cy="1455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685800" y="2142000"/>
            <a:ext cx="4943880" cy="174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5877360" y="2142000"/>
            <a:ext cx="4943880" cy="174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85800" y="4047840"/>
            <a:ext cx="4943880" cy="174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5877360" y="4047840"/>
            <a:ext cx="4943880" cy="174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599291EA-7BD0-4644-A70E-65047F3EA792}" type="slidenum">
              <a:t>‹N°›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10131120" cy="1455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/>
          </p:nvPr>
        </p:nvSpPr>
        <p:spPr>
          <a:xfrm>
            <a:off x="685800" y="2142000"/>
            <a:ext cx="3261960" cy="174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/>
          </p:nvPr>
        </p:nvSpPr>
        <p:spPr>
          <a:xfrm>
            <a:off x="4111200" y="2142000"/>
            <a:ext cx="3261960" cy="174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/>
          </p:nvPr>
        </p:nvSpPr>
        <p:spPr>
          <a:xfrm>
            <a:off x="7536600" y="2142000"/>
            <a:ext cx="3261960" cy="174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/>
          </p:nvPr>
        </p:nvSpPr>
        <p:spPr>
          <a:xfrm>
            <a:off x="685800" y="4047840"/>
            <a:ext cx="3261960" cy="174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/>
          </p:nvPr>
        </p:nvSpPr>
        <p:spPr>
          <a:xfrm>
            <a:off x="4111200" y="4047840"/>
            <a:ext cx="3261960" cy="174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/>
          </p:nvPr>
        </p:nvSpPr>
        <p:spPr>
          <a:xfrm>
            <a:off x="7536600" y="4047840"/>
            <a:ext cx="3261960" cy="174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8CC10AE0-8AA4-49CC-935F-AB80270A2EA4}" type="slidenum">
              <a:t>‹N°›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10131120" cy="1455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/>
          </p:nvPr>
        </p:nvSpPr>
        <p:spPr>
          <a:xfrm>
            <a:off x="685800" y="2142000"/>
            <a:ext cx="10131120" cy="364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5CF15F9-78D5-48FE-8922-DDA8C9DAE401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10131120" cy="1455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685800" y="2142000"/>
            <a:ext cx="4943880" cy="364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/>
          </p:nvPr>
        </p:nvSpPr>
        <p:spPr>
          <a:xfrm>
            <a:off x="5877360" y="2142000"/>
            <a:ext cx="4943880" cy="364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9846A4D-E7CD-453F-84DB-CBFE61F56025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10131120" cy="1455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9DB7D99-30BA-46E3-94B2-EDBA28FEF825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685800" y="609480"/>
            <a:ext cx="10131120" cy="674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780AC22-EB1D-42D0-B33D-B09BB4C54A90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10131120" cy="1455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685800" y="2142000"/>
            <a:ext cx="4943880" cy="174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877360" y="2142000"/>
            <a:ext cx="4943880" cy="364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685800" y="4047840"/>
            <a:ext cx="4943880" cy="174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9DF1399-E0E1-4803-B332-2D9C218AA27B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10131120" cy="1455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685800" y="2142000"/>
            <a:ext cx="4943880" cy="364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877360" y="2142000"/>
            <a:ext cx="4943880" cy="174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877360" y="4047840"/>
            <a:ext cx="4943880" cy="174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A90C8B1-0E79-48F7-B792-08C25DD4A5E4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10131120" cy="1455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685800" y="2142000"/>
            <a:ext cx="4943880" cy="174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877360" y="2142000"/>
            <a:ext cx="4943880" cy="174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/>
          </p:nvPr>
        </p:nvSpPr>
        <p:spPr>
          <a:xfrm>
            <a:off x="685800" y="4047840"/>
            <a:ext cx="10131120" cy="174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C02D75A-C9AC-4AA4-AF36-5AD823F3A0FC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Celestia-R1---OverlayContentHD.png"/>
          <p:cNvPicPr/>
          <p:nvPr/>
        </p:nvPicPr>
        <p:blipFill>
          <a:blip r:embed="rId15"/>
          <a:stretch/>
        </p:blipFill>
        <p:spPr>
          <a:xfrm>
            <a:off x="0" y="0"/>
            <a:ext cx="12188520" cy="6855840"/>
          </a:xfrm>
          <a:prstGeom prst="rect">
            <a:avLst/>
          </a:prstGeom>
          <a:ln w="0">
            <a:noFill/>
          </a:ln>
        </p:spPr>
      </p:pic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10131120" cy="14558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en-US" sz="3600" b="0" strike="noStrike" cap="all" spc="-1">
                <a:solidFill>
                  <a:srgbClr val="FFFFFF"/>
                </a:solidFill>
                <a:latin typeface="Calibri Light"/>
              </a:rPr>
              <a:t>Click to edit Master title style</a:t>
            </a:r>
            <a:endParaRPr lang="fr-FR" sz="36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685800" y="2142000"/>
            <a:ext cx="10131120" cy="3648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marL="285840" indent="-285840">
              <a:lnSpc>
                <a:spcPct val="100000"/>
              </a:lnSpc>
              <a:spcAft>
                <a:spcPts val="1001"/>
              </a:spcAft>
              <a:buClr>
                <a:srgbClr val="FFFFFF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FFFFFF"/>
                </a:solidFill>
                <a:latin typeface="Calibri"/>
              </a:rPr>
              <a:t>Click to edit Master text styles</a:t>
            </a:r>
            <a:endParaRPr lang="fr-FR" sz="1800" b="0" strike="noStrike" spc="-1">
              <a:solidFill>
                <a:srgbClr val="FFFFFF"/>
              </a:solidFill>
              <a:latin typeface="Calibri"/>
            </a:endParaRPr>
          </a:p>
          <a:p>
            <a:pPr marL="743040" lvl="1" indent="-285840">
              <a:lnSpc>
                <a:spcPct val="100000"/>
              </a:lnSpc>
              <a:spcAft>
                <a:spcPts val="1001"/>
              </a:spcAft>
              <a:buClr>
                <a:srgbClr val="FFFFFF"/>
              </a:buClr>
              <a:buFont typeface="Arial"/>
              <a:buChar char="•"/>
            </a:pPr>
            <a:r>
              <a:rPr lang="en-US" sz="1600" b="0" strike="noStrike" spc="-1">
                <a:solidFill>
                  <a:srgbClr val="FFFFFF"/>
                </a:solidFill>
                <a:latin typeface="Calibri"/>
              </a:rPr>
              <a:t>Second level</a:t>
            </a:r>
            <a:endParaRPr lang="fr-FR" sz="1600" b="0" strike="noStrike" spc="-1">
              <a:solidFill>
                <a:srgbClr val="FFFFFF"/>
              </a:solidFill>
              <a:latin typeface="Calibri"/>
            </a:endParaRPr>
          </a:p>
          <a:p>
            <a:pPr marL="1200240" lvl="2" indent="-285840">
              <a:lnSpc>
                <a:spcPct val="100000"/>
              </a:lnSpc>
              <a:spcAft>
                <a:spcPts val="1001"/>
              </a:spcAft>
              <a:buClr>
                <a:srgbClr val="FFFFFF"/>
              </a:buClr>
              <a:buFont typeface="Arial"/>
              <a:buChar char="•"/>
            </a:pPr>
            <a:r>
              <a:rPr lang="en-US" sz="1400" b="0" strike="noStrike" spc="-1">
                <a:solidFill>
                  <a:srgbClr val="FFFFFF"/>
                </a:solidFill>
                <a:latin typeface="Calibri"/>
              </a:rPr>
              <a:t>Third level</a:t>
            </a:r>
            <a:endParaRPr lang="fr-FR" sz="1400" b="0" strike="noStrike" spc="-1">
              <a:solidFill>
                <a:srgbClr val="FFFFFF"/>
              </a:solidFill>
              <a:latin typeface="Calibri"/>
            </a:endParaRPr>
          </a:p>
          <a:p>
            <a:pPr marL="1542960" lvl="3" indent="-171360">
              <a:lnSpc>
                <a:spcPct val="100000"/>
              </a:lnSpc>
              <a:spcAft>
                <a:spcPts val="1001"/>
              </a:spcAft>
              <a:buClr>
                <a:srgbClr val="FFFFFF"/>
              </a:buClr>
              <a:buFont typeface="Arial"/>
              <a:buChar char="•"/>
            </a:pPr>
            <a:r>
              <a:rPr lang="en-US" sz="1200" b="0" strike="noStrike" spc="-1">
                <a:solidFill>
                  <a:srgbClr val="FFFFFF"/>
                </a:solidFill>
                <a:latin typeface="Calibri"/>
              </a:rPr>
              <a:t>Fourth level</a:t>
            </a:r>
            <a:endParaRPr lang="fr-FR" sz="1200" b="0" strike="noStrike" spc="-1">
              <a:solidFill>
                <a:srgbClr val="FFFFFF"/>
              </a:solidFill>
              <a:latin typeface="Calibri"/>
            </a:endParaRPr>
          </a:p>
          <a:p>
            <a:pPr marL="2000160" lvl="4" indent="-171360">
              <a:lnSpc>
                <a:spcPct val="100000"/>
              </a:lnSpc>
              <a:spcAft>
                <a:spcPts val="1001"/>
              </a:spcAft>
              <a:buClr>
                <a:srgbClr val="FFFFFF"/>
              </a:buClr>
              <a:buFont typeface="Arial"/>
              <a:buChar char="•"/>
            </a:pPr>
            <a:r>
              <a:rPr lang="en-US" sz="1200" b="0" strike="noStrike" spc="-1">
                <a:solidFill>
                  <a:srgbClr val="FFFFFF"/>
                </a:solidFill>
                <a:latin typeface="Calibri"/>
              </a:rPr>
              <a:t>Fifth level</a:t>
            </a:r>
            <a:endParaRPr lang="fr-FR" sz="12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" name="PlaceHolder 3"/>
          <p:cNvSpPr>
            <a:spLocks noGrp="1"/>
          </p:cNvSpPr>
          <p:nvPr>
            <p:ph type="dt" idx="1"/>
          </p:nvPr>
        </p:nvSpPr>
        <p:spPr>
          <a:xfrm>
            <a:off x="8589600" y="5870520"/>
            <a:ext cx="1599840" cy="377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lang="en-US" sz="1000" b="0" strike="noStrike" spc="-1">
                <a:solidFill>
                  <a:srgbClr val="FFFFFF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lang="en-US" sz="1000" b="0" strike="noStrike" spc="-1">
                <a:solidFill>
                  <a:srgbClr val="FFFFFF"/>
                </a:solidFill>
                <a:latin typeface="Calibri"/>
              </a:rPr>
              <a:t> </a:t>
            </a:r>
            <a:endParaRPr lang="fr-FR" sz="10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4" name="PlaceHolder 4"/>
          <p:cNvSpPr>
            <a:spLocks noGrp="1"/>
          </p:cNvSpPr>
          <p:nvPr>
            <p:ph type="ftr" idx="2"/>
          </p:nvPr>
        </p:nvSpPr>
        <p:spPr>
          <a:xfrm>
            <a:off x="685800" y="5870520"/>
            <a:ext cx="7827120" cy="377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lang="fr-FR" sz="1400" b="0" strike="noStrike" spc="-1">
                <a:solidFill>
                  <a:srgbClr val="FFFFFF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fr-FR" sz="1400" b="0" strike="noStrike" spc="-1">
                <a:solidFill>
                  <a:srgbClr val="FFFFFF"/>
                </a:solidFill>
                <a:latin typeface="Times New Roman"/>
              </a:rPr>
              <a:t> </a:t>
            </a:r>
          </a:p>
        </p:txBody>
      </p:sp>
      <p:sp>
        <p:nvSpPr>
          <p:cNvPr id="5" name="PlaceHolder 5"/>
          <p:cNvSpPr>
            <a:spLocks noGrp="1"/>
          </p:cNvSpPr>
          <p:nvPr>
            <p:ph type="sldNum" idx="3"/>
          </p:nvPr>
        </p:nvSpPr>
        <p:spPr>
          <a:xfrm>
            <a:off x="10266120" y="5870520"/>
            <a:ext cx="550800" cy="377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lang="en-US" sz="1000" b="0" strike="noStrike" spc="-1">
                <a:solidFill>
                  <a:srgbClr val="FFFFFF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54B74B82-628B-45DF-836B-3A3F7097B67D}" type="slidenum">
              <a:rPr lang="en-US" sz="1000" b="0" strike="noStrike" spc="-1">
                <a:solidFill>
                  <a:srgbClr val="FFFFFF"/>
                </a:solidFill>
                <a:latin typeface="Calibri"/>
              </a:rPr>
              <a:t>‹N°›</a:t>
            </a:fld>
            <a:endParaRPr lang="fr-FR" sz="1000" b="0" strike="noStrike" spc="-1">
              <a:solidFill>
                <a:srgbClr val="FFFFFF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6" descr="Celestia-R1---OverlayTitleHD.png"/>
          <p:cNvPicPr/>
          <p:nvPr/>
        </p:nvPicPr>
        <p:blipFill>
          <a:blip r:embed="rId15"/>
          <a:stretch/>
        </p:blipFill>
        <p:spPr>
          <a:xfrm>
            <a:off x="0" y="0"/>
            <a:ext cx="12188520" cy="6855840"/>
          </a:xfrm>
          <a:prstGeom prst="rect">
            <a:avLst/>
          </a:prstGeom>
          <a:ln w="0">
            <a:noFill/>
          </a:ln>
        </p:spPr>
      </p:pic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3962520" y="1964160"/>
            <a:ext cx="7197480" cy="242100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/>
          </a:bodyPr>
          <a:lstStyle/>
          <a:p>
            <a:pPr indent="0" algn="r">
              <a:lnSpc>
                <a:spcPct val="100000"/>
              </a:lnSpc>
              <a:buNone/>
            </a:pPr>
            <a:r>
              <a:rPr lang="en-US" sz="4800" b="0" strike="noStrike" cap="all" spc="-1">
                <a:solidFill>
                  <a:srgbClr val="FFFFFF"/>
                </a:solidFill>
                <a:latin typeface="Calibri Light"/>
              </a:rPr>
              <a:t>Click to edit Master title style</a:t>
            </a:r>
            <a:endParaRPr lang="fr-FR" sz="48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dt" idx="4"/>
          </p:nvPr>
        </p:nvSpPr>
        <p:spPr>
          <a:xfrm>
            <a:off x="8932680" y="5870520"/>
            <a:ext cx="1599840" cy="377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lang="en-US" sz="1000" b="0" strike="noStrike" spc="-1">
                <a:solidFill>
                  <a:srgbClr val="FFFFFF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lang="en-US" sz="1000" b="0" strike="noStrike" spc="-1">
                <a:solidFill>
                  <a:srgbClr val="FFFFFF"/>
                </a:solidFill>
                <a:latin typeface="Calibri"/>
              </a:rPr>
              <a:t>&lt;date/heure&gt;</a:t>
            </a:r>
            <a:endParaRPr lang="fr-FR" sz="10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ftr" idx="5"/>
          </p:nvPr>
        </p:nvSpPr>
        <p:spPr>
          <a:xfrm>
            <a:off x="3962520" y="5870520"/>
            <a:ext cx="4893480" cy="377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lang="fr-FR" sz="1400" b="0" strike="noStrike" spc="-1">
                <a:solidFill>
                  <a:srgbClr val="FFFFFF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fr-FR" sz="1400" b="0" strike="noStrike" spc="-1">
                <a:solidFill>
                  <a:srgbClr val="FFFFFF"/>
                </a:solidFill>
                <a:latin typeface="Times New Roman"/>
              </a:rPr>
              <a:t>&lt;pied de page&gt;</a:t>
            </a:r>
          </a:p>
        </p:txBody>
      </p:sp>
      <p:sp>
        <p:nvSpPr>
          <p:cNvPr id="46" name="PlaceHolder 4"/>
          <p:cNvSpPr>
            <a:spLocks noGrp="1"/>
          </p:cNvSpPr>
          <p:nvPr>
            <p:ph type="sldNum" idx="6"/>
          </p:nvPr>
        </p:nvSpPr>
        <p:spPr>
          <a:xfrm>
            <a:off x="10608840" y="5870520"/>
            <a:ext cx="550800" cy="377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lang="en-US" sz="1000" b="0" strike="noStrike" spc="-1">
                <a:solidFill>
                  <a:srgbClr val="FFFFFF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191718B3-C55E-4110-B346-8917D05504F0}" type="slidenum">
              <a:rPr lang="en-US" sz="1000" b="0" strike="noStrike" spc="-1">
                <a:solidFill>
                  <a:srgbClr val="FFFFFF"/>
                </a:solidFill>
                <a:latin typeface="Calibri"/>
              </a:rPr>
              <a:t>‹N°›</a:t>
            </a:fld>
            <a:endParaRPr lang="fr-FR" sz="10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47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FFFFFF"/>
                </a:solidFill>
                <a:latin typeface="Calibri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fr-FR" sz="1400" b="0" strike="noStrike" spc="-1">
                <a:solidFill>
                  <a:srgbClr val="FFFFFF"/>
                </a:solidFill>
                <a:latin typeface="Calibri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200" b="0" strike="noStrike" spc="-1">
                <a:solidFill>
                  <a:srgbClr val="FFFFFF"/>
                </a:solidFill>
                <a:latin typeface="Calibri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fr-FR" sz="1200" b="0" strike="noStrike" spc="-1">
                <a:solidFill>
                  <a:srgbClr val="FFFFFF"/>
                </a:solidFill>
                <a:latin typeface="Calibri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FFFFFF"/>
                </a:solidFill>
                <a:latin typeface="Calibri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FFFFFF"/>
                </a:solidFill>
                <a:latin typeface="Calibri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FFFFFF"/>
                </a:solidFill>
                <a:latin typeface="Calibri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youtube.com/watch?v=9_yCNM_Cetc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www.youtube.com/watch?v=BQeJBAkm8hg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philippe-tissie.mon-ent-occitanie.fr/" TargetMode="External"/><Relationship Id="rId3" Type="http://schemas.openxmlformats.org/officeDocument/2006/relationships/hyperlink" Target="https://aristide-berges.mon-ent-occitanie.fr/" TargetMode="External"/><Relationship Id="rId7" Type="http://schemas.openxmlformats.org/officeDocument/2006/relationships/hyperlink" Target="https://castella.mon-ent-occitanie.fr/les-formations-de-l-etablissement/les-formations-professionnelles-cap-bac-pro/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joseph-marie-jacquard.mon-ent-occitanie.fr/presentation-du-lycee/presentation-de-nos-formations/" TargetMode="External"/><Relationship Id="rId11" Type="http://schemas.openxmlformats.org/officeDocument/2006/relationships/hyperlink" Target="https://legta-pamiers.mon-ent-occitanie.fr/" TargetMode="External"/><Relationship Id="rId5" Type="http://schemas.openxmlformats.org/officeDocument/2006/relationships/hyperlink" Target="https://jean-durroux.mon-ent-occitanie.fr/formations/" TargetMode="External"/><Relationship Id="rId10" Type="http://schemas.openxmlformats.org/officeDocument/2006/relationships/hyperlink" Target="https://erea-pamiers.mon-ent-occitanie.fr/" TargetMode="External"/><Relationship Id="rId4" Type="http://schemas.openxmlformats.org/officeDocument/2006/relationships/hyperlink" Target="https://francois-camel.mon-ent-occitanie.fr/" TargetMode="External"/><Relationship Id="rId9" Type="http://schemas.openxmlformats.org/officeDocument/2006/relationships/hyperlink" Target="https://cite-scolaire-mirepoix.mon-ent-occitanie.fr/lycee/lycee-professionnel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1030680" y="235800"/>
            <a:ext cx="10131120" cy="938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fr-FR" sz="3600" b="1" strike="noStrike" cap="all" spc="-1">
                <a:solidFill>
                  <a:srgbClr val="FFFFFF"/>
                </a:solidFill>
                <a:latin typeface="Calibri Light"/>
              </a:rPr>
              <a:t>LA VOIE PROFESSIONNELLE</a:t>
            </a:r>
            <a:endParaRPr lang="fr-FR" sz="36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/>
          </p:nvPr>
        </p:nvSpPr>
        <p:spPr>
          <a:xfrm>
            <a:off x="525240" y="1837440"/>
            <a:ext cx="7802640" cy="34149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85840" indent="-285840">
              <a:lnSpc>
                <a:spcPct val="100000"/>
              </a:lnSpc>
              <a:spcAft>
                <a:spcPts val="1001"/>
              </a:spcAft>
              <a:buClr>
                <a:srgbClr val="FFFFFF"/>
              </a:buClr>
              <a:buFont typeface="Wingdings" charset="2"/>
              <a:buChar char=""/>
            </a:pPr>
            <a:r>
              <a:rPr lang="fr-FR" sz="2800" b="0" strike="noStrike" spc="-1">
                <a:solidFill>
                  <a:srgbClr val="FFFFFF"/>
                </a:solidFill>
                <a:latin typeface="Calibri"/>
              </a:rPr>
              <a:t> Une voie d’excellence</a:t>
            </a:r>
          </a:p>
          <a:p>
            <a:pPr marL="285840" indent="-285840">
              <a:lnSpc>
                <a:spcPct val="100000"/>
              </a:lnSpc>
              <a:spcAft>
                <a:spcPts val="1001"/>
              </a:spcAft>
              <a:buClr>
                <a:srgbClr val="FFFFFF"/>
              </a:buClr>
              <a:buFont typeface="Wingdings" charset="2"/>
              <a:buChar char=""/>
            </a:pPr>
            <a:r>
              <a:rPr lang="fr-FR" sz="2800" b="0" strike="noStrike" spc="-1">
                <a:solidFill>
                  <a:srgbClr val="FFFFFF"/>
                </a:solidFill>
                <a:latin typeface="Calibri"/>
              </a:rPr>
              <a:t> Des enseignements  concrets</a:t>
            </a:r>
          </a:p>
          <a:p>
            <a:pPr marL="285840" indent="-285840">
              <a:lnSpc>
                <a:spcPct val="100000"/>
              </a:lnSpc>
              <a:spcAft>
                <a:spcPts val="1001"/>
              </a:spcAft>
              <a:buClr>
                <a:srgbClr val="FFFFFF"/>
              </a:buClr>
              <a:buFont typeface="Wingdings" charset="2"/>
              <a:buChar char=""/>
            </a:pPr>
            <a:r>
              <a:rPr lang="fr-FR" sz="2800" b="0" strike="noStrike" spc="-1">
                <a:solidFill>
                  <a:srgbClr val="FFFFFF"/>
                </a:solidFill>
                <a:latin typeface="Calibri"/>
              </a:rPr>
              <a:t> Des périodes de formation en milieu professionnel rémunérées</a:t>
            </a:r>
          </a:p>
          <a:p>
            <a:pPr marL="285840" indent="-285840">
              <a:lnSpc>
                <a:spcPct val="100000"/>
              </a:lnSpc>
              <a:spcAft>
                <a:spcPts val="1001"/>
              </a:spcAft>
              <a:buClr>
                <a:srgbClr val="FFFFFF"/>
              </a:buClr>
              <a:buFont typeface="Wingdings" charset="2"/>
              <a:buChar char=""/>
            </a:pPr>
            <a:r>
              <a:rPr lang="fr-FR" sz="2800" b="0" strike="noStrike" spc="-1">
                <a:solidFill>
                  <a:srgbClr val="FFFFFF"/>
                </a:solidFill>
                <a:latin typeface="Calibri"/>
              </a:rPr>
              <a:t> Des Baccalauréats Professionnels donnant les mêmes droits que le BAC général (poursuite d’étude, concours, …)</a:t>
            </a:r>
          </a:p>
        </p:txBody>
      </p:sp>
      <p:sp>
        <p:nvSpPr>
          <p:cNvPr id="86" name="ZoneTexte 3"/>
          <p:cNvSpPr/>
          <p:nvPr/>
        </p:nvSpPr>
        <p:spPr>
          <a:xfrm>
            <a:off x="6874560" y="5662800"/>
            <a:ext cx="3869640" cy="517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FR" sz="2800" b="1" u="sng" strike="noStrike" spc="-1">
                <a:solidFill>
                  <a:srgbClr val="FFFFFF"/>
                </a:solidFill>
                <a:uFillTx/>
                <a:latin typeface="Calibri"/>
                <a:hlinkClick r:id="rId2"/>
              </a:rPr>
              <a:t>Vidéo valorisation de la voie professionnelle</a:t>
            </a:r>
            <a:endParaRPr lang="fr-FR" sz="2800" b="0" strike="noStrike" spc="-1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87" name="Image 6" descr="Une image contenant texte&#10;&#10;Description générée automatiquement"/>
          <p:cNvPicPr/>
          <p:nvPr/>
        </p:nvPicPr>
        <p:blipFill>
          <a:blip r:embed="rId3"/>
          <a:stretch/>
        </p:blipFill>
        <p:spPr>
          <a:xfrm>
            <a:off x="7586280" y="1435320"/>
            <a:ext cx="4135680" cy="2060280"/>
          </a:xfrm>
          <a:prstGeom prst="rect">
            <a:avLst/>
          </a:prstGeom>
          <a:ln w="0">
            <a:noFill/>
          </a:ln>
          <a:effectLst>
            <a:softEdge rad="11268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8" name="Connecteur droit avec flèche 13"/>
          <p:cNvCxnSpPr/>
          <p:nvPr/>
        </p:nvCxnSpPr>
        <p:spPr>
          <a:xfrm>
            <a:off x="418680" y="675000"/>
            <a:ext cx="360" cy="360"/>
          </a:xfrm>
          <a:prstGeom prst="straightConnector1">
            <a:avLst/>
          </a:prstGeom>
          <a:ln cap="rnd">
            <a:solidFill>
              <a:srgbClr val="AC3EC1"/>
            </a:solidFill>
            <a:round/>
            <a:tailEnd type="triangle" w="med" len="med"/>
          </a:ln>
        </p:spPr>
      </p:cxnSp>
      <p:sp>
        <p:nvSpPr>
          <p:cNvPr id="89" name="ZoneTexte 59"/>
          <p:cNvSpPr/>
          <p:nvPr/>
        </p:nvSpPr>
        <p:spPr>
          <a:xfrm>
            <a:off x="486360" y="211680"/>
            <a:ext cx="4323960" cy="944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FR" sz="2800" b="0" strike="noStrike" spc="-1">
                <a:solidFill>
                  <a:schemeClr val="accent5">
                    <a:lumMod val="75000"/>
                  </a:schemeClr>
                </a:solidFill>
                <a:latin typeface="Calibri"/>
              </a:rPr>
              <a:t>Parcours de formation</a:t>
            </a:r>
            <a:endParaRPr lang="fr-FR" sz="2800" b="0" strike="noStrike" spc="-1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800" b="1" u="sng" strike="noStrike" spc="-1">
                <a:solidFill>
                  <a:schemeClr val="accent5">
                    <a:lumMod val="75000"/>
                  </a:schemeClr>
                </a:solidFill>
                <a:uFillTx/>
                <a:latin typeface="Calibri"/>
              </a:rPr>
              <a:t>EN VOIE PROFESSIONNELLE</a:t>
            </a:r>
            <a:endParaRPr lang="fr-FR" sz="2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90" name="Rectangle à coins arrondis 4"/>
          <p:cNvSpPr/>
          <p:nvPr/>
        </p:nvSpPr>
        <p:spPr>
          <a:xfrm>
            <a:off x="4263120" y="4103280"/>
            <a:ext cx="1408680" cy="669240"/>
          </a:xfrm>
          <a:prstGeom prst="roundRect">
            <a:avLst>
              <a:gd name="adj" fmla="val 16667"/>
            </a:avLst>
          </a:prstGeom>
          <a:solidFill>
            <a:schemeClr val="accent5">
              <a:lumMod val="75000"/>
            </a:schemeClr>
          </a:solidFill>
          <a:ln cap="rnd">
            <a:solidFill>
              <a:srgbClr val="7F2D8E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anchor="ctr">
            <a:noAutofit/>
          </a:bodyPr>
          <a:lstStyle/>
          <a:p>
            <a:pPr algn="ctr">
              <a:lnSpc>
                <a:spcPct val="107000"/>
              </a:lnSpc>
            </a:pPr>
            <a:r>
              <a:rPr lang="fr-FR" sz="1800" b="1" strike="noStrike" spc="-1">
                <a:solidFill>
                  <a:schemeClr val="lt1"/>
                </a:solidFill>
                <a:latin typeface="Calibri"/>
                <a:ea typeface="Calibri"/>
              </a:rPr>
              <a:t>1</a:t>
            </a:r>
            <a:r>
              <a:rPr lang="fr-FR" sz="1800" b="1" strike="noStrike" spc="-1" baseline="30000">
                <a:solidFill>
                  <a:schemeClr val="lt1"/>
                </a:solidFill>
                <a:latin typeface="Calibri"/>
                <a:ea typeface="Calibri"/>
              </a:rPr>
              <a:t>ère</a:t>
            </a:r>
            <a:r>
              <a:rPr lang="fr-FR" sz="1800" b="1" strike="noStrike" spc="-1">
                <a:solidFill>
                  <a:schemeClr val="lt1"/>
                </a:solidFill>
                <a:latin typeface="Calibri"/>
                <a:ea typeface="Calibri"/>
              </a:rPr>
              <a:t> année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Rectangle à coins arrondis 5"/>
          <p:cNvSpPr/>
          <p:nvPr/>
        </p:nvSpPr>
        <p:spPr>
          <a:xfrm>
            <a:off x="4263120" y="3103560"/>
            <a:ext cx="1408680" cy="669240"/>
          </a:xfrm>
          <a:prstGeom prst="roundRect">
            <a:avLst>
              <a:gd name="adj" fmla="val 16667"/>
            </a:avLst>
          </a:prstGeom>
          <a:solidFill>
            <a:schemeClr val="accent5">
              <a:lumMod val="75000"/>
            </a:schemeClr>
          </a:solidFill>
          <a:ln cap="rnd">
            <a:solidFill>
              <a:srgbClr val="7F2D8E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anchor="ctr">
            <a:noAutofit/>
          </a:bodyPr>
          <a:lstStyle/>
          <a:p>
            <a:pPr algn="ctr">
              <a:lnSpc>
                <a:spcPct val="107000"/>
              </a:lnSpc>
            </a:pPr>
            <a:r>
              <a:rPr lang="fr-FR" sz="1800" b="1" strike="noStrike" spc="-1">
                <a:solidFill>
                  <a:schemeClr val="lt1"/>
                </a:solidFill>
                <a:latin typeface="Calibri"/>
                <a:ea typeface="Calibri"/>
              </a:rPr>
              <a:t>2</a:t>
            </a:r>
            <a:r>
              <a:rPr lang="fr-FR" sz="1800" b="1" strike="noStrike" spc="-1" baseline="30000">
                <a:solidFill>
                  <a:schemeClr val="lt1"/>
                </a:solidFill>
                <a:latin typeface="Calibri"/>
                <a:ea typeface="Calibri"/>
              </a:rPr>
              <a:t>ème</a:t>
            </a:r>
            <a:r>
              <a:rPr lang="fr-FR" sz="1800" b="1" strike="noStrike" spc="-1">
                <a:solidFill>
                  <a:schemeClr val="lt1"/>
                </a:solidFill>
                <a:latin typeface="Calibri"/>
                <a:ea typeface="Calibri"/>
              </a:rPr>
              <a:t> année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Rectangle à coins arrondis 8"/>
          <p:cNvSpPr/>
          <p:nvPr/>
        </p:nvSpPr>
        <p:spPr>
          <a:xfrm>
            <a:off x="6995160" y="4010040"/>
            <a:ext cx="1926000" cy="942480"/>
          </a:xfrm>
          <a:prstGeom prst="roundRect">
            <a:avLst>
              <a:gd name="adj" fmla="val 16667"/>
            </a:avLst>
          </a:prstGeom>
          <a:solidFill>
            <a:schemeClr val="accent5">
              <a:lumMod val="75000"/>
            </a:schemeClr>
          </a:solidFill>
          <a:ln cap="rnd">
            <a:solidFill>
              <a:srgbClr val="7F2D8E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anchor="ctr">
            <a:noAutofit/>
          </a:bodyPr>
          <a:lstStyle/>
          <a:p>
            <a:pPr algn="ctr">
              <a:lnSpc>
                <a:spcPct val="107000"/>
              </a:lnSpc>
            </a:pPr>
            <a:r>
              <a:rPr lang="fr-FR" sz="1600" b="1" strike="noStrike" spc="-1">
                <a:solidFill>
                  <a:schemeClr val="lt1"/>
                </a:solidFill>
                <a:latin typeface="Calibri"/>
                <a:ea typeface="Calibri"/>
              </a:rPr>
              <a:t>Seconde</a:t>
            </a:r>
            <a:endParaRPr lang="fr-FR" sz="16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7000"/>
              </a:lnSpc>
            </a:pPr>
            <a:r>
              <a:rPr lang="fr-FR" sz="1600" b="1" strike="noStrike" spc="-1">
                <a:solidFill>
                  <a:schemeClr val="lt1"/>
                </a:solidFill>
                <a:latin typeface="Calibri"/>
                <a:ea typeface="Calibri"/>
              </a:rPr>
              <a:t>Professionnelle</a:t>
            </a:r>
            <a:endParaRPr lang="fr-FR" sz="16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7000"/>
              </a:lnSpc>
            </a:pPr>
            <a:r>
              <a:rPr lang="fr-FR" sz="1400" b="1" strike="noStrike" spc="-1">
                <a:solidFill>
                  <a:schemeClr val="lt1"/>
                </a:solidFill>
                <a:latin typeface="Calibri"/>
                <a:ea typeface="Calibri"/>
              </a:rPr>
              <a:t>(famille des métiers)</a:t>
            </a:r>
            <a:endParaRPr lang="fr-FR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Rectangle à coins arrondis 9"/>
          <p:cNvSpPr/>
          <p:nvPr/>
        </p:nvSpPr>
        <p:spPr>
          <a:xfrm>
            <a:off x="6995160" y="2964240"/>
            <a:ext cx="1926000" cy="798840"/>
          </a:xfrm>
          <a:prstGeom prst="roundRect">
            <a:avLst>
              <a:gd name="adj" fmla="val 16667"/>
            </a:avLst>
          </a:prstGeom>
          <a:solidFill>
            <a:schemeClr val="accent5">
              <a:lumMod val="75000"/>
            </a:schemeClr>
          </a:solidFill>
          <a:ln cap="rnd">
            <a:solidFill>
              <a:srgbClr val="7F2D8E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anchor="ctr">
            <a:noAutofit/>
          </a:bodyPr>
          <a:lstStyle/>
          <a:p>
            <a:pPr algn="ctr">
              <a:lnSpc>
                <a:spcPct val="107000"/>
              </a:lnSpc>
            </a:pPr>
            <a:r>
              <a:rPr lang="fr-FR" sz="1600" b="1" strike="noStrike" spc="-1">
                <a:solidFill>
                  <a:schemeClr val="lt1"/>
                </a:solidFill>
                <a:latin typeface="Calibri"/>
                <a:ea typeface="Calibri"/>
              </a:rPr>
              <a:t>Première</a:t>
            </a:r>
            <a:endParaRPr lang="fr-FR" sz="16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7000"/>
              </a:lnSpc>
            </a:pPr>
            <a:r>
              <a:rPr lang="fr-FR" sz="1600" b="1" strike="noStrike" spc="-1">
                <a:solidFill>
                  <a:schemeClr val="lt1"/>
                </a:solidFill>
                <a:latin typeface="Calibri"/>
                <a:ea typeface="Calibri"/>
              </a:rPr>
              <a:t>Professionnelle</a:t>
            </a:r>
            <a:endParaRPr lang="fr-FR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Rectangle à coins arrondis 10"/>
          <p:cNvSpPr/>
          <p:nvPr/>
        </p:nvSpPr>
        <p:spPr>
          <a:xfrm>
            <a:off x="6990480" y="1875240"/>
            <a:ext cx="1940400" cy="813240"/>
          </a:xfrm>
          <a:prstGeom prst="roundRect">
            <a:avLst>
              <a:gd name="adj" fmla="val 16667"/>
            </a:avLst>
          </a:prstGeom>
          <a:solidFill>
            <a:schemeClr val="accent5">
              <a:lumMod val="75000"/>
            </a:schemeClr>
          </a:solidFill>
          <a:ln cap="rnd">
            <a:solidFill>
              <a:srgbClr val="7F2D8E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anchor="ctr">
            <a:noAutofit/>
          </a:bodyPr>
          <a:lstStyle/>
          <a:p>
            <a:pPr algn="ctr">
              <a:lnSpc>
                <a:spcPct val="107000"/>
              </a:lnSpc>
            </a:pPr>
            <a:r>
              <a:rPr lang="fr-FR" sz="1600" b="1" strike="noStrike" spc="-1">
                <a:solidFill>
                  <a:schemeClr val="lt1"/>
                </a:solidFill>
                <a:latin typeface="Calibri"/>
                <a:ea typeface="Calibri"/>
              </a:rPr>
              <a:t>Terminale</a:t>
            </a:r>
            <a:endParaRPr lang="fr-FR" sz="16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7000"/>
              </a:lnSpc>
            </a:pPr>
            <a:r>
              <a:rPr lang="fr-FR" sz="1600" b="1" strike="noStrike" spc="-1">
                <a:solidFill>
                  <a:schemeClr val="lt1"/>
                </a:solidFill>
                <a:latin typeface="Calibri"/>
                <a:ea typeface="Calibri"/>
              </a:rPr>
              <a:t>Professionnelle</a:t>
            </a:r>
            <a:endParaRPr lang="fr-FR" sz="1600" b="0" strike="noStrike" spc="-1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95" name="Connecteur droit avec flèche 15"/>
          <p:cNvCxnSpPr>
            <a:stCxn id="90" idx="0"/>
            <a:endCxn id="91" idx="2"/>
          </p:cNvCxnSpPr>
          <p:nvPr/>
        </p:nvCxnSpPr>
        <p:spPr>
          <a:xfrm flipV="1">
            <a:off x="4967280" y="3772800"/>
            <a:ext cx="360" cy="330840"/>
          </a:xfrm>
          <a:prstGeom prst="straightConnector1">
            <a:avLst/>
          </a:prstGeom>
          <a:ln w="38100" cap="rnd">
            <a:solidFill>
              <a:srgbClr val="DD9D31">
                <a:lumMod val="75000"/>
              </a:srgbClr>
            </a:solidFill>
            <a:round/>
            <a:tailEnd type="triangle" w="med" len="med"/>
          </a:ln>
        </p:spPr>
      </p:cxnSp>
      <p:sp>
        <p:nvSpPr>
          <p:cNvPr id="96" name="Rectangle à coins arrondis 19"/>
          <p:cNvSpPr/>
          <p:nvPr/>
        </p:nvSpPr>
        <p:spPr>
          <a:xfrm>
            <a:off x="4354920" y="2692800"/>
            <a:ext cx="1225080" cy="36468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2000" b="1" strike="noStrike" spc="-1">
                <a:solidFill>
                  <a:schemeClr val="accent5">
                    <a:lumMod val="75000"/>
                  </a:schemeClr>
                </a:solidFill>
                <a:latin typeface="Calibri"/>
              </a:rPr>
              <a:t>CAP</a:t>
            </a:r>
            <a:endParaRPr lang="fr-FR" sz="2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97" name="Rectangle à coins arrondis 22"/>
          <p:cNvSpPr/>
          <p:nvPr/>
        </p:nvSpPr>
        <p:spPr>
          <a:xfrm>
            <a:off x="6766200" y="320040"/>
            <a:ext cx="2355120" cy="600480"/>
          </a:xfrm>
          <a:prstGeom prst="roundRect">
            <a:avLst>
              <a:gd name="adj" fmla="val 16667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2000" b="1" strike="noStrike" spc="-1">
                <a:solidFill>
                  <a:schemeClr val="lt1"/>
                </a:solidFill>
                <a:latin typeface="Calibri"/>
              </a:rPr>
              <a:t>Poursuite d’études</a:t>
            </a:r>
            <a:endParaRPr lang="fr-FR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Rectangle à coins arrondis 23"/>
          <p:cNvSpPr/>
          <p:nvPr/>
        </p:nvSpPr>
        <p:spPr>
          <a:xfrm>
            <a:off x="7211520" y="1393920"/>
            <a:ext cx="1398600" cy="54936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2000" b="1" strike="noStrike" spc="-1">
                <a:solidFill>
                  <a:schemeClr val="accent5">
                    <a:lumMod val="75000"/>
                  </a:schemeClr>
                </a:solidFill>
                <a:latin typeface="Calibri"/>
              </a:rPr>
              <a:t>BAC PRO</a:t>
            </a:r>
            <a:endParaRPr lang="fr-FR" sz="2000" b="0" strike="noStrike" spc="-1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99" name="Connecteur droit avec flèche 26"/>
          <p:cNvCxnSpPr/>
          <p:nvPr/>
        </p:nvCxnSpPr>
        <p:spPr>
          <a:xfrm flipV="1">
            <a:off x="8025480" y="3735720"/>
            <a:ext cx="9720" cy="312120"/>
          </a:xfrm>
          <a:prstGeom prst="straightConnector1">
            <a:avLst/>
          </a:prstGeom>
          <a:ln w="38100" cap="rnd">
            <a:solidFill>
              <a:srgbClr val="DD9D31">
                <a:lumMod val="75000"/>
              </a:srgbClr>
            </a:solidFill>
            <a:round/>
            <a:tailEnd type="triangle" w="med" len="med"/>
          </a:ln>
        </p:spPr>
      </p:cxnSp>
      <p:cxnSp>
        <p:nvCxnSpPr>
          <p:cNvPr id="100" name="Connecteur droit avec flèche 27"/>
          <p:cNvCxnSpPr/>
          <p:nvPr/>
        </p:nvCxnSpPr>
        <p:spPr>
          <a:xfrm flipV="1">
            <a:off x="8044200" y="2630880"/>
            <a:ext cx="360" cy="330480"/>
          </a:xfrm>
          <a:prstGeom prst="straightConnector1">
            <a:avLst/>
          </a:prstGeom>
          <a:ln w="38100" cap="rnd">
            <a:solidFill>
              <a:srgbClr val="DD9D31">
                <a:lumMod val="75000"/>
              </a:srgbClr>
            </a:solidFill>
            <a:round/>
            <a:tailEnd type="triangle" w="med" len="med"/>
          </a:ln>
        </p:spPr>
      </p:cxnSp>
      <p:sp>
        <p:nvSpPr>
          <p:cNvPr id="101" name="Rectangle à coins arrondis 28"/>
          <p:cNvSpPr/>
          <p:nvPr/>
        </p:nvSpPr>
        <p:spPr>
          <a:xfrm>
            <a:off x="4005360" y="2611800"/>
            <a:ext cx="1916280" cy="2382840"/>
          </a:xfrm>
          <a:prstGeom prst="roundRect">
            <a:avLst>
              <a:gd name="adj" fmla="val 16667"/>
            </a:avLst>
          </a:prstGeom>
          <a:noFill/>
          <a:ln cap="rnd">
            <a:solidFill>
              <a:srgbClr val="DD9D31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fr-FR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02" name="Rectangle à coins arrondis 29"/>
          <p:cNvSpPr/>
          <p:nvPr/>
        </p:nvSpPr>
        <p:spPr>
          <a:xfrm>
            <a:off x="6722280" y="1393920"/>
            <a:ext cx="2452680" cy="3618000"/>
          </a:xfrm>
          <a:prstGeom prst="roundRect">
            <a:avLst>
              <a:gd name="adj" fmla="val 16667"/>
            </a:avLst>
          </a:prstGeom>
          <a:noFill/>
          <a:ln cap="rnd">
            <a:solidFill>
              <a:srgbClr val="DD9D31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fr-FR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03" name="Rectangle à coins arrondis 30"/>
          <p:cNvSpPr/>
          <p:nvPr/>
        </p:nvSpPr>
        <p:spPr>
          <a:xfrm>
            <a:off x="4009320" y="5258160"/>
            <a:ext cx="5120640" cy="564120"/>
          </a:xfrm>
          <a:prstGeom prst="roundRect">
            <a:avLst>
              <a:gd name="adj" fmla="val 16667"/>
            </a:avLst>
          </a:prstGeom>
          <a:solidFill>
            <a:schemeClr val="accent5">
              <a:lumMod val="75000"/>
            </a:schemeClr>
          </a:solidFill>
          <a:ln w="38100" cap="rnd">
            <a:solidFill>
              <a:srgbClr val="DD9D31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2400" b="1" strike="noStrike" spc="-1">
                <a:solidFill>
                  <a:schemeClr val="lt1"/>
                </a:solidFill>
                <a:latin typeface="Calibri"/>
              </a:rPr>
              <a:t>LYCEE PROFESSIONNEL</a:t>
            </a:r>
            <a:endParaRPr lang="fr-FR" sz="2400" b="0" strike="noStrike" spc="-1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04" name="Connecteur droit avec flèche 31"/>
          <p:cNvCxnSpPr>
            <a:endCxn id="90" idx="2"/>
          </p:cNvCxnSpPr>
          <p:nvPr/>
        </p:nvCxnSpPr>
        <p:spPr>
          <a:xfrm flipV="1">
            <a:off x="4963680" y="4772520"/>
            <a:ext cx="3960" cy="489600"/>
          </a:xfrm>
          <a:prstGeom prst="straightConnector1">
            <a:avLst/>
          </a:prstGeom>
          <a:ln w="38100" cap="rnd">
            <a:solidFill>
              <a:srgbClr val="DD9D31">
                <a:lumMod val="75000"/>
              </a:srgbClr>
            </a:solidFill>
            <a:round/>
            <a:tailEnd type="triangle" w="med" len="med"/>
          </a:ln>
        </p:spPr>
      </p:cxnSp>
      <p:cxnSp>
        <p:nvCxnSpPr>
          <p:cNvPr id="105" name="Connecteur droit avec flèche 35"/>
          <p:cNvCxnSpPr/>
          <p:nvPr/>
        </p:nvCxnSpPr>
        <p:spPr>
          <a:xfrm>
            <a:off x="5682600" y="3427560"/>
            <a:ext cx="1323360" cy="360"/>
          </a:xfrm>
          <a:prstGeom prst="straightConnector1">
            <a:avLst/>
          </a:prstGeom>
          <a:ln w="28575" cap="rnd">
            <a:solidFill>
              <a:srgbClr val="FFFFFF"/>
            </a:solidFill>
            <a:prstDash val="dash"/>
            <a:round/>
            <a:tailEnd type="triangle" w="med" len="med"/>
          </a:ln>
        </p:spPr>
      </p:cxnSp>
      <p:sp>
        <p:nvSpPr>
          <p:cNvPr id="106" name="Rectangle à coins arrondis 38"/>
          <p:cNvSpPr/>
          <p:nvPr/>
        </p:nvSpPr>
        <p:spPr>
          <a:xfrm>
            <a:off x="9421920" y="333720"/>
            <a:ext cx="1898640" cy="600480"/>
          </a:xfrm>
          <a:prstGeom prst="roundRect">
            <a:avLst>
              <a:gd name="adj" fmla="val 16667"/>
            </a:avLst>
          </a:prstGeom>
          <a:solidFill>
            <a:srgbClr val="E25247"/>
          </a:solidFill>
          <a:ln cap="rnd">
            <a:solidFill>
              <a:srgbClr val="92D050"/>
            </a:solidFill>
            <a:rou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2000" b="1" strike="noStrike" spc="-1">
                <a:solidFill>
                  <a:schemeClr val="lt1"/>
                </a:solidFill>
                <a:latin typeface="Calibri"/>
              </a:rPr>
              <a:t>Insertion professionnelle</a:t>
            </a:r>
            <a:endParaRPr lang="fr-FR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Rectangle à coins arrondis 39"/>
          <p:cNvSpPr/>
          <p:nvPr/>
        </p:nvSpPr>
        <p:spPr>
          <a:xfrm>
            <a:off x="4005360" y="1658160"/>
            <a:ext cx="1916280" cy="600480"/>
          </a:xfrm>
          <a:prstGeom prst="roundRect">
            <a:avLst>
              <a:gd name="adj" fmla="val 16667"/>
            </a:avLst>
          </a:prstGeom>
          <a:solidFill>
            <a:srgbClr val="E25247"/>
          </a:solidFill>
          <a:ln cap="rnd">
            <a:solidFill>
              <a:srgbClr val="92D050"/>
            </a:solidFill>
            <a:rou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2000" b="1" strike="noStrike" spc="-1">
                <a:solidFill>
                  <a:schemeClr val="lt1"/>
                </a:solidFill>
                <a:latin typeface="Calibri"/>
              </a:rPr>
              <a:t>Insertion professionnelle</a:t>
            </a:r>
            <a:endParaRPr lang="fr-FR" sz="2000" b="0" strike="noStrike" spc="-1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08" name="Connecteur droit avec flèche 40"/>
          <p:cNvCxnSpPr/>
          <p:nvPr/>
        </p:nvCxnSpPr>
        <p:spPr>
          <a:xfrm flipH="1" flipV="1">
            <a:off x="7974000" y="882720"/>
            <a:ext cx="3960" cy="514440"/>
          </a:xfrm>
          <a:prstGeom prst="straightConnector1">
            <a:avLst/>
          </a:prstGeom>
          <a:ln w="38100" cap="rnd">
            <a:solidFill>
              <a:srgbClr val="DD9D31">
                <a:lumMod val="75000"/>
              </a:srgbClr>
            </a:solidFill>
            <a:round/>
            <a:tailEnd type="triangle" w="med" len="med"/>
          </a:ln>
        </p:spPr>
      </p:cxnSp>
      <p:cxnSp>
        <p:nvCxnSpPr>
          <p:cNvPr id="109" name="Connecteur droit avec flèche 44"/>
          <p:cNvCxnSpPr/>
          <p:nvPr/>
        </p:nvCxnSpPr>
        <p:spPr>
          <a:xfrm flipV="1">
            <a:off x="10443960" y="974880"/>
            <a:ext cx="360" cy="267120"/>
          </a:xfrm>
          <a:prstGeom prst="straightConnector1">
            <a:avLst/>
          </a:prstGeom>
          <a:ln w="38100" cap="rnd">
            <a:solidFill>
              <a:srgbClr val="E25247"/>
            </a:solidFill>
            <a:round/>
            <a:tailEnd type="triangle" w="med" len="med"/>
          </a:ln>
        </p:spPr>
      </p:cxnSp>
      <p:cxnSp>
        <p:nvCxnSpPr>
          <p:cNvPr id="110" name="Connecteur droit avec flèche 51"/>
          <p:cNvCxnSpPr/>
          <p:nvPr/>
        </p:nvCxnSpPr>
        <p:spPr>
          <a:xfrm flipV="1">
            <a:off x="4963680" y="2252520"/>
            <a:ext cx="360" cy="359640"/>
          </a:xfrm>
          <a:prstGeom prst="straightConnector1">
            <a:avLst/>
          </a:prstGeom>
          <a:ln w="38100" cap="rnd">
            <a:solidFill>
              <a:srgbClr val="DD9D31">
                <a:lumMod val="75000"/>
              </a:srgbClr>
            </a:solidFill>
            <a:round/>
            <a:tailEnd type="triangle" w="med" len="med"/>
          </a:ln>
        </p:spPr>
      </p:cxnSp>
      <p:cxnSp>
        <p:nvCxnSpPr>
          <p:cNvPr id="111" name="Connecteur droit avec flèche 55"/>
          <p:cNvCxnSpPr/>
          <p:nvPr/>
        </p:nvCxnSpPr>
        <p:spPr>
          <a:xfrm flipV="1">
            <a:off x="7996320" y="1268280"/>
            <a:ext cx="2459520" cy="19800"/>
          </a:xfrm>
          <a:prstGeom prst="straightConnector1">
            <a:avLst/>
          </a:prstGeom>
          <a:ln w="38100" cap="rnd">
            <a:solidFill>
              <a:srgbClr val="E25247"/>
            </a:solidFill>
            <a:round/>
          </a:ln>
        </p:spPr>
      </p:cxnSp>
      <p:sp>
        <p:nvSpPr>
          <p:cNvPr id="112" name="ZoneTexte 60"/>
          <p:cNvSpPr/>
          <p:nvPr/>
        </p:nvSpPr>
        <p:spPr>
          <a:xfrm>
            <a:off x="9443880" y="2477880"/>
            <a:ext cx="2606400" cy="1554120"/>
          </a:xfrm>
          <a:prstGeom prst="rect">
            <a:avLst/>
          </a:prstGeom>
          <a:noFill/>
          <a:ln w="19050">
            <a:solidFill>
              <a:srgbClr val="002060"/>
            </a:solidFill>
            <a:prstDash val="dash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FR" sz="2400" b="1" strike="noStrike" spc="-1">
                <a:solidFill>
                  <a:schemeClr val="accent5">
                    <a:lumMod val="75000"/>
                  </a:schemeClr>
                </a:solidFill>
                <a:latin typeface="Calibri"/>
              </a:rPr>
              <a:t>Statut scolaire</a:t>
            </a:r>
            <a:endParaRPr lang="fr-FR" sz="2400" b="0" strike="noStrike" spc="-1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400" b="1" strike="noStrike" spc="-1">
                <a:solidFill>
                  <a:schemeClr val="accent5">
                    <a:lumMod val="75000"/>
                  </a:schemeClr>
                </a:solidFill>
                <a:latin typeface="Calibri"/>
              </a:rPr>
              <a:t>ou </a:t>
            </a:r>
            <a:endParaRPr lang="fr-FR" sz="2400" b="0" strike="noStrike" spc="-1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400" b="1" strike="noStrike" spc="-1">
                <a:solidFill>
                  <a:schemeClr val="accent5">
                    <a:lumMod val="75000"/>
                  </a:schemeClr>
                </a:solidFill>
                <a:latin typeface="Calibri"/>
              </a:rPr>
              <a:t>Statut d’apprenti (contrat de travail) </a:t>
            </a:r>
            <a:endParaRPr lang="fr-FR" sz="2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3" name="Rectangle à coins arrondis 62"/>
          <p:cNvSpPr/>
          <p:nvPr/>
        </p:nvSpPr>
        <p:spPr>
          <a:xfrm>
            <a:off x="4004280" y="6091920"/>
            <a:ext cx="5119560" cy="538920"/>
          </a:xfrm>
          <a:prstGeom prst="roundRect">
            <a:avLst>
              <a:gd name="adj" fmla="val 16667"/>
            </a:avLst>
          </a:prstGeom>
          <a:noFill/>
          <a:ln w="38100" cap="rnd">
            <a:solidFill>
              <a:srgbClr val="DD9D31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2400" b="1" strike="noStrike" spc="-1">
                <a:solidFill>
                  <a:schemeClr val="accent5">
                    <a:lumMod val="75000"/>
                  </a:schemeClr>
                </a:solidFill>
                <a:latin typeface="Calibri"/>
              </a:rPr>
              <a:t>Classe de 3ème</a:t>
            </a:r>
            <a:endParaRPr lang="fr-FR" sz="2400" b="0" strike="noStrike" spc="-1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114" name="Connecteur droit avec flèche 63"/>
          <p:cNvCxnSpPr>
            <a:stCxn id="113" idx="0"/>
            <a:endCxn id="103" idx="2"/>
          </p:cNvCxnSpPr>
          <p:nvPr/>
        </p:nvCxnSpPr>
        <p:spPr>
          <a:xfrm flipV="1">
            <a:off x="6563880" y="5822280"/>
            <a:ext cx="6120" cy="270000"/>
          </a:xfrm>
          <a:prstGeom prst="straightConnector1">
            <a:avLst/>
          </a:prstGeom>
          <a:ln w="38100" cap="rnd">
            <a:solidFill>
              <a:srgbClr val="DD9D31">
                <a:lumMod val="75000"/>
              </a:srgbClr>
            </a:solidFill>
            <a:round/>
            <a:tailEnd type="triangle" w="med" len="med"/>
          </a:ln>
        </p:spPr>
      </p:cxnSp>
      <p:cxnSp>
        <p:nvCxnSpPr>
          <p:cNvPr id="115" name="Connecteur droit avec flèche 31"/>
          <p:cNvCxnSpPr/>
          <p:nvPr/>
        </p:nvCxnSpPr>
        <p:spPr>
          <a:xfrm flipV="1">
            <a:off x="7982640" y="4945320"/>
            <a:ext cx="4320" cy="489240"/>
          </a:xfrm>
          <a:prstGeom prst="straightConnector1">
            <a:avLst/>
          </a:prstGeom>
          <a:ln w="38100" cap="rnd">
            <a:solidFill>
              <a:srgbClr val="DD9D31">
                <a:lumMod val="75000"/>
              </a:srgbClr>
            </a:solidFill>
            <a:round/>
            <a:tailEnd type="triangle" w="med" len="med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/>
          </p:nvPr>
        </p:nvSpPr>
        <p:spPr>
          <a:xfrm>
            <a:off x="983520" y="3800520"/>
            <a:ext cx="4169880" cy="2083320"/>
          </a:xfrm>
          <a:prstGeom prst="rect">
            <a:avLst/>
          </a:prstGeom>
          <a:noFill/>
          <a:ln w="28440">
            <a:solidFill>
              <a:srgbClr val="FFFFFF"/>
            </a:solidFill>
            <a:prstDash val="dash"/>
            <a:round/>
          </a:ln>
        </p:spPr>
        <p:txBody>
          <a:bodyPr anchor="t">
            <a:normAutofit/>
          </a:bodyPr>
          <a:lstStyle/>
          <a:p>
            <a:pPr marL="285840" indent="-285840">
              <a:lnSpc>
                <a:spcPct val="100000"/>
              </a:lnSpc>
              <a:spcAft>
                <a:spcPts val="1001"/>
              </a:spcAft>
              <a:buClr>
                <a:srgbClr val="FFFFFF"/>
              </a:buClr>
              <a:buFont typeface="Wingdings" charset="2"/>
              <a:buChar char=""/>
            </a:pPr>
            <a:r>
              <a:rPr lang="fr-FR" sz="2400" b="0" strike="noStrike" spc="-1">
                <a:solidFill>
                  <a:srgbClr val="FFFFFF"/>
                </a:solidFill>
                <a:latin typeface="Calibri"/>
              </a:rPr>
              <a:t> 12 ou 14 semaines en CAP réparties sur 2 ans</a:t>
            </a:r>
          </a:p>
          <a:p>
            <a:pPr indent="0">
              <a:lnSpc>
                <a:spcPct val="100000"/>
              </a:lnSpc>
              <a:spcAft>
                <a:spcPts val="1001"/>
              </a:spcAft>
              <a:buNone/>
              <a:tabLst>
                <a:tab pos="0" algn="l"/>
              </a:tabLst>
            </a:pPr>
            <a:endParaRPr lang="fr-FR" sz="1100" b="0" strike="noStrike" spc="-1">
              <a:solidFill>
                <a:srgbClr val="FFFFFF"/>
              </a:solidFill>
              <a:latin typeface="Calibri"/>
            </a:endParaRPr>
          </a:p>
          <a:p>
            <a:pPr marL="285840" indent="-285840">
              <a:lnSpc>
                <a:spcPct val="100000"/>
              </a:lnSpc>
              <a:spcAft>
                <a:spcPts val="1001"/>
              </a:spcAft>
              <a:buClr>
                <a:srgbClr val="FFFFFF"/>
              </a:buClr>
              <a:buFont typeface="Wingdings" charset="2"/>
              <a:buChar char=""/>
              <a:tabLst>
                <a:tab pos="0" algn="l"/>
              </a:tabLst>
            </a:pPr>
            <a:r>
              <a:rPr lang="fr-FR" sz="2400" b="0" strike="noStrike" spc="-1">
                <a:solidFill>
                  <a:srgbClr val="FFFFFF"/>
                </a:solidFill>
                <a:latin typeface="Calibri"/>
              </a:rPr>
              <a:t> 20 semaines en BAC PRO réparties sur 3 ans</a:t>
            </a:r>
          </a:p>
        </p:txBody>
      </p:sp>
      <p:sp>
        <p:nvSpPr>
          <p:cNvPr id="117" name="TextBox 1"/>
          <p:cNvSpPr/>
          <p:nvPr/>
        </p:nvSpPr>
        <p:spPr>
          <a:xfrm>
            <a:off x="770760" y="383040"/>
            <a:ext cx="10663560" cy="578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numCol="1" spc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>
                <a:solidFill>
                  <a:srgbClr val="FFFFFF"/>
                </a:solidFill>
                <a:latin typeface="Calibri"/>
              </a:rPr>
              <a:t>REPARTITION DES ENSEIGNEMENTS</a:t>
            </a:r>
            <a:endParaRPr lang="fr-FR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8" name="Titre 1"/>
          <p:cNvSpPr/>
          <p:nvPr/>
        </p:nvSpPr>
        <p:spPr>
          <a:xfrm>
            <a:off x="5274360" y="2633400"/>
            <a:ext cx="4538520" cy="1455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rmAutofit/>
          </a:bodyPr>
          <a:lstStyle/>
          <a:p>
            <a:pPr algn="ctr">
              <a:lnSpc>
                <a:spcPct val="100000"/>
              </a:lnSpc>
            </a:pPr>
            <a:endParaRPr lang="fr-FR" sz="2400" b="1" strike="noStrike" cap="all" spc="-1">
              <a:solidFill>
                <a:schemeClr val="accent5">
                  <a:lumMod val="75000"/>
                </a:schemeClr>
              </a:solidFill>
              <a:latin typeface="Calibri Light"/>
            </a:endParaRPr>
          </a:p>
        </p:txBody>
      </p:sp>
      <p:sp>
        <p:nvSpPr>
          <p:cNvPr id="119" name="ZoneTexte 5"/>
          <p:cNvSpPr/>
          <p:nvPr/>
        </p:nvSpPr>
        <p:spPr>
          <a:xfrm>
            <a:off x="8613360" y="1513440"/>
            <a:ext cx="3051720" cy="456840"/>
          </a:xfrm>
          <a:prstGeom prst="rect">
            <a:avLst/>
          </a:prstGeom>
          <a:noFill/>
          <a:ln w="28575">
            <a:solidFill>
              <a:srgbClr val="F005D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numCol="1" spc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FR" sz="2400" b="0" strike="noStrike" spc="-1">
                <a:solidFill>
                  <a:srgbClr val="FFFFFF"/>
                </a:solidFill>
                <a:latin typeface="Calibri"/>
              </a:rPr>
              <a:t>Enseignement Général</a:t>
            </a:r>
            <a:endParaRPr lang="fr-FR" sz="2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0" name="ZoneTexte 6"/>
          <p:cNvSpPr/>
          <p:nvPr/>
        </p:nvSpPr>
        <p:spPr>
          <a:xfrm>
            <a:off x="6075360" y="5501160"/>
            <a:ext cx="4216320" cy="456840"/>
          </a:xfrm>
          <a:prstGeom prst="rect">
            <a:avLst/>
          </a:prstGeom>
          <a:noFill/>
          <a:ln w="28575">
            <a:solidFill>
              <a:srgbClr val="F005D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numCol="1" spc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400" b="0" strike="noStrike" spc="-1">
                <a:solidFill>
                  <a:srgbClr val="FFFFFF"/>
                </a:solidFill>
                <a:latin typeface="Calibri"/>
              </a:rPr>
              <a:t>Enseignement Professionnel</a:t>
            </a:r>
            <a:endParaRPr lang="fr-FR" sz="2400" b="0" strike="noStrike" spc="-1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21" name="Picture 7"/>
          <p:cNvPicPr/>
          <p:nvPr/>
        </p:nvPicPr>
        <p:blipFill>
          <a:blip r:embed="rId2"/>
          <a:stretch/>
        </p:blipFill>
        <p:spPr>
          <a:xfrm>
            <a:off x="6165720" y="2494800"/>
            <a:ext cx="4478040" cy="2566080"/>
          </a:xfrm>
          <a:prstGeom prst="rect">
            <a:avLst/>
          </a:prstGeom>
          <a:ln w="0">
            <a:noFill/>
          </a:ln>
        </p:spPr>
      </p:pic>
      <p:cxnSp>
        <p:nvCxnSpPr>
          <p:cNvPr id="122" name="Connecteur droit avec flèche 7"/>
          <p:cNvCxnSpPr/>
          <p:nvPr/>
        </p:nvCxnSpPr>
        <p:spPr>
          <a:xfrm flipH="1">
            <a:off x="8965440" y="2004480"/>
            <a:ext cx="632880" cy="1106640"/>
          </a:xfrm>
          <a:prstGeom prst="straightConnector1">
            <a:avLst/>
          </a:prstGeom>
          <a:ln cap="rnd">
            <a:solidFill>
              <a:srgbClr val="F005D4"/>
            </a:solidFill>
            <a:round/>
            <a:tailEnd type="triangle" w="med" len="med"/>
          </a:ln>
        </p:spPr>
      </p:cxnSp>
      <p:cxnSp>
        <p:nvCxnSpPr>
          <p:cNvPr id="123" name="Connecteur droit avec flèche 9"/>
          <p:cNvCxnSpPr/>
          <p:nvPr/>
        </p:nvCxnSpPr>
        <p:spPr>
          <a:xfrm flipH="1" flipV="1">
            <a:off x="8399160" y="4110480"/>
            <a:ext cx="394200" cy="1386360"/>
          </a:xfrm>
          <a:prstGeom prst="straightConnector1">
            <a:avLst/>
          </a:prstGeom>
          <a:ln cap="rnd">
            <a:solidFill>
              <a:srgbClr val="F005D4"/>
            </a:solidFill>
            <a:round/>
            <a:tailEnd type="triangle" w="med" len="med"/>
          </a:ln>
        </p:spPr>
      </p:cxnSp>
      <p:cxnSp>
        <p:nvCxnSpPr>
          <p:cNvPr id="124" name="Connecteur droit avec flèche 11"/>
          <p:cNvCxnSpPr/>
          <p:nvPr/>
        </p:nvCxnSpPr>
        <p:spPr>
          <a:xfrm>
            <a:off x="5212800" y="2880360"/>
            <a:ext cx="2361240" cy="194760"/>
          </a:xfrm>
          <a:prstGeom prst="straightConnector1">
            <a:avLst/>
          </a:prstGeom>
          <a:ln cap="rnd">
            <a:solidFill>
              <a:srgbClr val="F005D4"/>
            </a:solidFill>
            <a:round/>
            <a:tailEnd type="triangle" w="med" len="med"/>
          </a:ln>
        </p:spPr>
      </p:cxnSp>
      <p:sp>
        <p:nvSpPr>
          <p:cNvPr id="125" name="ZoneTexte 6"/>
          <p:cNvSpPr/>
          <p:nvPr/>
        </p:nvSpPr>
        <p:spPr>
          <a:xfrm>
            <a:off x="1979640" y="2276280"/>
            <a:ext cx="3168720" cy="822600"/>
          </a:xfrm>
          <a:prstGeom prst="rect">
            <a:avLst/>
          </a:prstGeom>
          <a:noFill/>
          <a:ln w="28575" cap="rnd">
            <a:solidFill>
              <a:srgbClr val="F005D4"/>
            </a:solidFill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/>
        </p:style>
        <p:txBody>
          <a:bodyPr vertOverflow="overflow" horzOverflow="overflow" numCol="1" spc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FR" sz="2400" b="0" strike="noStrike" spc="-1">
                <a:solidFill>
                  <a:srgbClr val="FFFFFF"/>
                </a:solidFill>
                <a:latin typeface="Calibri"/>
              </a:rPr>
              <a:t>Périodes de Formation en Milieu Professionnel</a:t>
            </a:r>
            <a:endParaRPr lang="fr-FR" sz="2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6" name="Arrow: Down 15"/>
          <p:cNvSpPr/>
          <p:nvPr/>
        </p:nvSpPr>
        <p:spPr>
          <a:xfrm>
            <a:off x="2996280" y="3110040"/>
            <a:ext cx="217440" cy="66636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cap="rnd">
            <a:solidFill>
              <a:srgbClr val="7F2D8E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7" name="TextBox 16"/>
          <p:cNvSpPr/>
          <p:nvPr/>
        </p:nvSpPr>
        <p:spPr>
          <a:xfrm>
            <a:off x="7572240" y="2833920"/>
            <a:ext cx="745920" cy="36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numCol="1" spc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FFFFFF"/>
                </a:solidFill>
                <a:latin typeface="Calibri"/>
              </a:rPr>
              <a:t>25%</a:t>
            </a:r>
            <a:endParaRPr lang="fr-FR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8" name="TextBox 4"/>
          <p:cNvSpPr/>
          <p:nvPr/>
        </p:nvSpPr>
        <p:spPr>
          <a:xfrm>
            <a:off x="8005680" y="3681360"/>
            <a:ext cx="1174680" cy="36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numCol="1" spc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FFFFFF"/>
                </a:solidFill>
                <a:latin typeface="Calibri"/>
              </a:rPr>
              <a:t>42 % </a:t>
            </a:r>
            <a:endParaRPr lang="fr-FR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9" name="TextBox 8"/>
          <p:cNvSpPr/>
          <p:nvPr/>
        </p:nvSpPr>
        <p:spPr>
          <a:xfrm>
            <a:off x="9116280" y="2993040"/>
            <a:ext cx="1174680" cy="36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numCol="1" spc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FFFFFF"/>
                </a:solidFill>
                <a:latin typeface="Calibri"/>
              </a:rPr>
              <a:t>33 % </a:t>
            </a:r>
            <a:endParaRPr lang="fr-FR" sz="18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1168920" y="-2160"/>
            <a:ext cx="10131120" cy="876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fr-FR" sz="3600" b="0" strike="noStrike" cap="all" spc="-1">
                <a:solidFill>
                  <a:srgbClr val="FFFFFF"/>
                </a:solidFill>
                <a:latin typeface="Calibri Light"/>
              </a:rPr>
              <a:t>L’APPRENTISSAGE en CAP / Bac Pro / BTS</a:t>
            </a:r>
            <a:endParaRPr lang="fr-FR" sz="36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31" name="ZoneTexte 3"/>
          <p:cNvSpPr/>
          <p:nvPr/>
        </p:nvSpPr>
        <p:spPr>
          <a:xfrm>
            <a:off x="387000" y="1212120"/>
            <a:ext cx="7577640" cy="2834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fr-FR" sz="2400" b="0" strike="noStrike" spc="-1">
                <a:solidFill>
                  <a:srgbClr val="FFFFFF"/>
                </a:solidFill>
                <a:latin typeface="Calibri"/>
              </a:rPr>
              <a:t>Être apprenti, c’est :</a:t>
            </a:r>
            <a:endParaRPr lang="fr-FR" sz="2400" b="0" strike="noStrike" spc="-1">
              <a:solidFill>
                <a:srgbClr val="FFFFFF"/>
              </a:solidFill>
              <a:latin typeface="Arial"/>
            </a:endParaRPr>
          </a:p>
          <a:p>
            <a:pPr marL="285840" indent="-285840">
              <a:lnSpc>
                <a:spcPct val="150000"/>
              </a:lnSpc>
              <a:buClr>
                <a:srgbClr val="FFFFFF"/>
              </a:buClr>
              <a:buFont typeface="Arial"/>
              <a:buChar char="•"/>
            </a:pPr>
            <a:r>
              <a:rPr lang="fr-FR" sz="2400" b="0" strike="noStrike" spc="-1">
                <a:solidFill>
                  <a:srgbClr val="FFFFFF"/>
                </a:solidFill>
                <a:latin typeface="Calibri"/>
              </a:rPr>
              <a:t>Être salarié d’une entreprise</a:t>
            </a:r>
            <a:endParaRPr lang="fr-FR" sz="2400" b="0" strike="noStrike" spc="-1">
              <a:solidFill>
                <a:srgbClr val="FFFFFF"/>
              </a:solidFill>
              <a:latin typeface="Arial"/>
            </a:endParaRPr>
          </a:p>
          <a:p>
            <a:pPr marL="285840" indent="-285840">
              <a:lnSpc>
                <a:spcPct val="150000"/>
              </a:lnSpc>
              <a:buClr>
                <a:srgbClr val="FFFFFF"/>
              </a:buClr>
              <a:buFont typeface="Arial"/>
              <a:buChar char="•"/>
            </a:pPr>
            <a:r>
              <a:rPr lang="fr-FR" sz="2400" b="0" strike="noStrike" spc="-1">
                <a:solidFill>
                  <a:srgbClr val="FFFFFF"/>
                </a:solidFill>
                <a:latin typeface="Calibri"/>
              </a:rPr>
              <a:t>Se former en alternance entre l’entreprise et le lycée</a:t>
            </a:r>
            <a:endParaRPr lang="fr-FR" sz="2400" b="0" strike="noStrike" spc="-1">
              <a:solidFill>
                <a:srgbClr val="FFFFFF"/>
              </a:solidFill>
              <a:latin typeface="Arial"/>
            </a:endParaRPr>
          </a:p>
          <a:p>
            <a:pPr marL="285840" indent="-285840">
              <a:lnSpc>
                <a:spcPct val="150000"/>
              </a:lnSpc>
              <a:buClr>
                <a:srgbClr val="FFFFFF"/>
              </a:buClr>
              <a:buFont typeface="Arial"/>
              <a:buChar char="•"/>
            </a:pPr>
            <a:r>
              <a:rPr lang="fr-FR" sz="2400" b="0" strike="noStrike" spc="-1">
                <a:solidFill>
                  <a:srgbClr val="FFFFFF"/>
                </a:solidFill>
                <a:latin typeface="Calibri"/>
              </a:rPr>
              <a:t>Travailler 35h au lycée et en entreprise</a:t>
            </a:r>
            <a:endParaRPr lang="fr-FR" sz="2400" b="0" strike="noStrike" spc="-1">
              <a:solidFill>
                <a:srgbClr val="FFFFFF"/>
              </a:solidFill>
              <a:latin typeface="Arial"/>
            </a:endParaRPr>
          </a:p>
          <a:p>
            <a:pPr marL="285840" indent="-285840">
              <a:lnSpc>
                <a:spcPct val="150000"/>
              </a:lnSpc>
              <a:buClr>
                <a:srgbClr val="FFFFFF"/>
              </a:buClr>
              <a:buFont typeface="Arial"/>
              <a:buChar char="•"/>
            </a:pPr>
            <a:r>
              <a:rPr lang="fr-FR" sz="2400" b="0" strike="noStrike" spc="-1">
                <a:solidFill>
                  <a:srgbClr val="FFFFFF"/>
                </a:solidFill>
                <a:latin typeface="Calibri"/>
              </a:rPr>
              <a:t>Bénéficier de 5 semaines de congés payés</a:t>
            </a:r>
            <a:endParaRPr lang="fr-FR" sz="2400" b="0" strike="noStrike" spc="-1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32" name="Image 4" descr="Une image contenant personne&#10;&#10;Description générée automatiquement"/>
          <p:cNvPicPr/>
          <p:nvPr/>
        </p:nvPicPr>
        <p:blipFill>
          <a:blip r:embed="rId2"/>
          <a:stretch/>
        </p:blipFill>
        <p:spPr>
          <a:xfrm>
            <a:off x="8836560" y="1101240"/>
            <a:ext cx="2964600" cy="2637000"/>
          </a:xfrm>
          <a:prstGeom prst="rect">
            <a:avLst/>
          </a:prstGeom>
          <a:ln w="0">
            <a:noFill/>
          </a:ln>
        </p:spPr>
      </p:pic>
      <p:pic>
        <p:nvPicPr>
          <p:cNvPr id="133" name="Image 5" descr="Une image contenant texte&#10;&#10;Description générée automatiquement"/>
          <p:cNvPicPr/>
          <p:nvPr/>
        </p:nvPicPr>
        <p:blipFill>
          <a:blip r:embed="rId3"/>
          <a:stretch/>
        </p:blipFill>
        <p:spPr>
          <a:xfrm>
            <a:off x="6237720" y="4113360"/>
            <a:ext cx="3976920" cy="23767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1203480" y="149400"/>
            <a:ext cx="10131120" cy="14558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fr-FR" sz="3600" b="0" strike="noStrike" cap="all" spc="-1">
                <a:solidFill>
                  <a:srgbClr val="FFFFFF"/>
                </a:solidFill>
                <a:latin typeface="Calibri Light"/>
              </a:rPr>
              <a:t>Concours des métiers</a:t>
            </a:r>
            <a:endParaRPr lang="fr-FR" sz="3600" b="0" strike="noStrike" spc="-1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35" name="ZoneTexte 2"/>
          <p:cNvSpPr/>
          <p:nvPr/>
        </p:nvSpPr>
        <p:spPr>
          <a:xfrm>
            <a:off x="455040" y="1572480"/>
            <a:ext cx="10386000" cy="3746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numCol="1" spc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FR" sz="3200" b="0" strike="noStrike" spc="-1">
                <a:solidFill>
                  <a:srgbClr val="FFFFFF"/>
                </a:solidFill>
                <a:latin typeface="Calibri"/>
              </a:rPr>
              <a:t>Être en lycée professionnel, c'est la possibilité de participer à des concours :</a:t>
            </a:r>
            <a:endParaRPr lang="fr-FR" sz="3200" b="0" strike="noStrike" spc="-1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3200" b="0" strike="noStrike" spc="-1">
              <a:solidFill>
                <a:srgbClr val="FFFFFF"/>
              </a:solidFill>
              <a:latin typeface="Arial"/>
            </a:endParaRPr>
          </a:p>
          <a:p>
            <a:pPr marL="285840" indent="-285840">
              <a:lnSpc>
                <a:spcPct val="150000"/>
              </a:lnSpc>
              <a:buClr>
                <a:srgbClr val="FFFFFF"/>
              </a:buClr>
              <a:buFont typeface="Arial"/>
              <a:buChar char="•"/>
            </a:pPr>
            <a:r>
              <a:rPr lang="fr-FR" sz="3200" b="0" strike="noStrike" spc="-1">
                <a:solidFill>
                  <a:srgbClr val="FFFFFF"/>
                </a:solidFill>
                <a:latin typeface="Calibri"/>
              </a:rPr>
              <a:t>MAF : Meilleurs Apprentis de France </a:t>
            </a:r>
            <a:endParaRPr lang="fr-FR" sz="3200" b="0" strike="noStrike" spc="-1">
              <a:solidFill>
                <a:srgbClr val="FFFFFF"/>
              </a:solidFill>
              <a:latin typeface="Arial"/>
            </a:endParaRPr>
          </a:p>
          <a:p>
            <a:pPr marL="285840" indent="-285840">
              <a:lnSpc>
                <a:spcPct val="150000"/>
              </a:lnSpc>
              <a:buClr>
                <a:srgbClr val="FFFFFF"/>
              </a:buClr>
              <a:buFont typeface="Arial"/>
              <a:buChar char="•"/>
            </a:pPr>
            <a:r>
              <a:rPr lang="fr-FR" sz="3200" b="0" strike="noStrike" spc="-1">
                <a:solidFill>
                  <a:srgbClr val="FFFFFF"/>
                </a:solidFill>
                <a:latin typeface="Calibri"/>
              </a:rPr>
              <a:t>Concours Général des Métiers</a:t>
            </a:r>
            <a:endParaRPr lang="fr-FR" sz="3200" b="0" strike="noStrike" spc="-1">
              <a:solidFill>
                <a:srgbClr val="FFFFFF"/>
              </a:solidFill>
              <a:latin typeface="Arial"/>
            </a:endParaRPr>
          </a:p>
          <a:p>
            <a:pPr marL="285840" indent="-285840">
              <a:lnSpc>
                <a:spcPct val="150000"/>
              </a:lnSpc>
              <a:buClr>
                <a:srgbClr val="FFFFFF"/>
              </a:buClr>
              <a:buFont typeface="Arial"/>
              <a:buChar char="•"/>
            </a:pPr>
            <a:r>
              <a:rPr lang="fr-FR" sz="3200" b="0" u="sng" strike="noStrike" spc="-1">
                <a:solidFill>
                  <a:srgbClr val="C573D2"/>
                </a:solidFill>
                <a:uFillTx/>
                <a:latin typeface="Calibri"/>
                <a:hlinkClick r:id="rId2"/>
              </a:rPr>
              <a:t>WORLDSKILLS</a:t>
            </a:r>
            <a:endParaRPr lang="fr-FR" sz="3200" b="0" strike="noStrike" spc="-1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36" name="Image 4" descr="Une image contenant personne, sport&#10;&#10;Description générée automatiquement"/>
          <p:cNvPicPr/>
          <p:nvPr/>
        </p:nvPicPr>
        <p:blipFill>
          <a:blip r:embed="rId3"/>
          <a:stretch/>
        </p:blipFill>
        <p:spPr>
          <a:xfrm>
            <a:off x="7972200" y="2873520"/>
            <a:ext cx="3752280" cy="28213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Image 2" descr="Une image contenant carte&#10;&#10;Description générée automatiquement"/>
          <p:cNvPicPr/>
          <p:nvPr/>
        </p:nvPicPr>
        <p:blipFill>
          <a:blip r:embed="rId2"/>
          <a:stretch/>
        </p:blipFill>
        <p:spPr>
          <a:xfrm>
            <a:off x="1551600" y="1439280"/>
            <a:ext cx="7246440" cy="4486680"/>
          </a:xfrm>
          <a:prstGeom prst="rect">
            <a:avLst/>
          </a:prstGeom>
          <a:ln w="0">
            <a:noFill/>
          </a:ln>
        </p:spPr>
      </p:pic>
      <p:sp>
        <p:nvSpPr>
          <p:cNvPr id="138" name="Rectangle : coins arrondis 2">
            <a:hlinkClick r:id="rId3"/>
          </p:cNvPr>
          <p:cNvSpPr/>
          <p:nvPr/>
        </p:nvSpPr>
        <p:spPr>
          <a:xfrm>
            <a:off x="188640" y="199080"/>
            <a:ext cx="2585160" cy="884160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cap="rnd">
            <a:solidFill>
              <a:srgbClr val="7F2D8E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1800" b="1" strike="noStrike" spc="-1">
                <a:solidFill>
                  <a:srgbClr val="18276C"/>
                </a:solidFill>
                <a:latin typeface="Calibri"/>
              </a:rPr>
              <a:t>Lycée Aristide Bergès</a:t>
            </a:r>
            <a:r>
              <a:rPr lang="fr-FR" sz="1800" b="0" strike="noStrike" spc="-1">
                <a:solidFill>
                  <a:srgbClr val="18276C"/>
                </a:solidFill>
                <a:latin typeface="Calibri"/>
              </a:rPr>
              <a:t> 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8276C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18276C"/>
                </a:solidFill>
                <a:latin typeface="Calibri"/>
              </a:rPr>
              <a:t>Bâtiment 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Rectangle : coins arrondis 3">
            <a:hlinkClick r:id="rId4"/>
          </p:cNvPr>
          <p:cNvSpPr/>
          <p:nvPr/>
        </p:nvSpPr>
        <p:spPr>
          <a:xfrm>
            <a:off x="148320" y="1620360"/>
            <a:ext cx="2680560" cy="1047240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cap="rnd">
            <a:solidFill>
              <a:srgbClr val="7F2D8E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1800" b="1" strike="noStrike" spc="-1">
                <a:solidFill>
                  <a:srgbClr val="18276C"/>
                </a:solidFill>
                <a:latin typeface="Calibri"/>
              </a:rPr>
              <a:t>Lycée François Camel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8276C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18276C"/>
                </a:solidFill>
                <a:latin typeface="Calibri"/>
              </a:rPr>
              <a:t>Hôtellerie-restauration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8276C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18276C"/>
                </a:solidFill>
                <a:latin typeface="Calibri"/>
              </a:rPr>
              <a:t>Service à la personne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Rectangle : coins arrondis 7">
            <a:hlinkClick r:id="rId5"/>
          </p:cNvPr>
          <p:cNvSpPr/>
          <p:nvPr/>
        </p:nvSpPr>
        <p:spPr>
          <a:xfrm>
            <a:off x="657360" y="5448960"/>
            <a:ext cx="2721240" cy="884160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cap="rnd">
            <a:solidFill>
              <a:srgbClr val="7F2D8E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1800" b="1" strike="noStrike" spc="-1">
                <a:solidFill>
                  <a:srgbClr val="18276C"/>
                </a:solidFill>
                <a:latin typeface="Calibri"/>
              </a:rPr>
              <a:t>Lycée Jean Durroux 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8276C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18276C"/>
                </a:solidFill>
                <a:latin typeface="Calibri"/>
              </a:rPr>
              <a:t>Mode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8276C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18276C"/>
                </a:solidFill>
                <a:latin typeface="Calibri"/>
              </a:rPr>
              <a:t>Tertiaire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Rectangle : coins arrondis 8">
            <a:hlinkClick r:id="rId6"/>
          </p:cNvPr>
          <p:cNvSpPr/>
          <p:nvPr/>
        </p:nvSpPr>
        <p:spPr>
          <a:xfrm>
            <a:off x="9063000" y="4400280"/>
            <a:ext cx="2946600" cy="2257920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cap="rnd">
            <a:solidFill>
              <a:srgbClr val="7F2D8E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1800" b="1" strike="noStrike" spc="-1">
                <a:solidFill>
                  <a:srgbClr val="002060"/>
                </a:solidFill>
                <a:latin typeface="Calibri"/>
              </a:rPr>
              <a:t>Lycée JM Jacquard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2060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002060"/>
                </a:solidFill>
                <a:latin typeface="Calibri"/>
              </a:rPr>
              <a:t>Logistique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2060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002060"/>
                </a:solidFill>
                <a:latin typeface="Calibri"/>
              </a:rPr>
              <a:t>Administratif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2060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002060"/>
                </a:solidFill>
                <a:latin typeface="Calibri"/>
              </a:rPr>
              <a:t>Mécanique industrielle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2060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002060"/>
                </a:solidFill>
                <a:latin typeface="Calibri"/>
              </a:rPr>
              <a:t>Procédés de la chimie et de l'eau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2060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002060"/>
                </a:solidFill>
                <a:latin typeface="Calibri"/>
              </a:rPr>
              <a:t>Diplôme d'état montagne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Rectangle : coins arrondis 9">
            <a:hlinkClick r:id="rId7"/>
          </p:cNvPr>
          <p:cNvSpPr/>
          <p:nvPr/>
        </p:nvSpPr>
        <p:spPr>
          <a:xfrm>
            <a:off x="9509760" y="117720"/>
            <a:ext cx="2498040" cy="1238400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cap="rnd">
            <a:solidFill>
              <a:srgbClr val="7F2D8E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1800" b="1" strike="noStrike" spc="-1">
                <a:solidFill>
                  <a:srgbClr val="002060"/>
                </a:solidFill>
                <a:latin typeface="Calibri"/>
              </a:rPr>
              <a:t>Lycée Pyrène 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2060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002060"/>
                </a:solidFill>
                <a:latin typeface="Calibri"/>
              </a:rPr>
              <a:t>Mécanique auto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2060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002060"/>
                </a:solidFill>
                <a:latin typeface="Calibri"/>
              </a:rPr>
              <a:t>Electrotechnique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2060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002060"/>
                </a:solidFill>
                <a:latin typeface="Calibri"/>
              </a:rPr>
              <a:t>Carrosserie-Peinture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Rectangle : coins arrondis 12">
            <a:hlinkClick r:id="rId8"/>
          </p:cNvPr>
          <p:cNvSpPr/>
          <p:nvPr/>
        </p:nvSpPr>
        <p:spPr>
          <a:xfrm>
            <a:off x="2979360" y="216360"/>
            <a:ext cx="3660120" cy="884160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cap="rnd">
            <a:solidFill>
              <a:srgbClr val="7F2D8E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1800" b="1" strike="noStrike" spc="-1">
                <a:solidFill>
                  <a:srgbClr val="18276C"/>
                </a:solidFill>
                <a:latin typeface="Calibri"/>
              </a:rPr>
              <a:t>Lycée Philippe Tissié</a:t>
            </a:r>
            <a:r>
              <a:rPr lang="fr-FR" sz="1800" b="0" strike="noStrike" spc="-1">
                <a:solidFill>
                  <a:srgbClr val="18276C"/>
                </a:solidFill>
                <a:latin typeface="Calibri"/>
              </a:rPr>
              <a:t> 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8276C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18276C"/>
                </a:solidFill>
                <a:latin typeface="Calibri"/>
              </a:rPr>
              <a:t>Mécanique des Matériels/Engins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8276C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18276C"/>
                </a:solidFill>
                <a:latin typeface="Calibri"/>
              </a:rPr>
              <a:t>Chaudronnerie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Rectangle : coins arrondis 13">
            <a:hlinkClick r:id="rId9"/>
          </p:cNvPr>
          <p:cNvSpPr/>
          <p:nvPr/>
        </p:nvSpPr>
        <p:spPr>
          <a:xfrm>
            <a:off x="9138600" y="3021480"/>
            <a:ext cx="2721240" cy="1238400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cap="rnd">
            <a:solidFill>
              <a:srgbClr val="7F2D8E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1800" b="1" strike="noStrike" spc="-1">
                <a:solidFill>
                  <a:srgbClr val="002060"/>
                </a:solidFill>
                <a:latin typeface="Calibri"/>
              </a:rPr>
              <a:t>Lycée Mirepoix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2060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002060"/>
                </a:solidFill>
                <a:latin typeface="Calibri"/>
              </a:rPr>
              <a:t>Microtechnique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2060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002060"/>
                </a:solidFill>
                <a:latin typeface="Calibri"/>
              </a:rPr>
              <a:t>Technicien usinage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Rectangle : coins arrondis 14">
            <a:hlinkClick r:id="rId10"/>
          </p:cNvPr>
          <p:cNvSpPr/>
          <p:nvPr/>
        </p:nvSpPr>
        <p:spPr>
          <a:xfrm>
            <a:off x="6895800" y="90360"/>
            <a:ext cx="2366640" cy="1251720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cap="rnd">
            <a:solidFill>
              <a:srgbClr val="7F2D8E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1800" b="1" strike="noStrike" spc="-1">
                <a:solidFill>
                  <a:srgbClr val="002060"/>
                </a:solidFill>
                <a:latin typeface="Calibri"/>
              </a:rPr>
              <a:t>EREA Guy Villeroux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2060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002060"/>
                </a:solidFill>
                <a:latin typeface="Calibri"/>
              </a:rPr>
              <a:t>Bâtiment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2060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002060"/>
                </a:solidFill>
                <a:latin typeface="Calibri"/>
              </a:rPr>
              <a:t>Restauration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46" name="Connecteur droit avec flèche 19"/>
          <p:cNvCxnSpPr/>
          <p:nvPr/>
        </p:nvCxnSpPr>
        <p:spPr>
          <a:xfrm>
            <a:off x="2691360" y="1078200"/>
            <a:ext cx="586800" cy="2320920"/>
          </a:xfrm>
          <a:prstGeom prst="straightConnector1">
            <a:avLst/>
          </a:prstGeom>
          <a:ln w="57150" cap="rnd">
            <a:solidFill>
              <a:srgbClr val="000000"/>
            </a:solidFill>
            <a:round/>
            <a:tailEnd type="triangle" w="med" len="med"/>
          </a:ln>
        </p:spPr>
      </p:cxnSp>
      <p:cxnSp>
        <p:nvCxnSpPr>
          <p:cNvPr id="147" name="Connecteur droit avec flèche 20"/>
          <p:cNvCxnSpPr/>
          <p:nvPr/>
        </p:nvCxnSpPr>
        <p:spPr>
          <a:xfrm>
            <a:off x="2475720" y="2691360"/>
            <a:ext cx="793800" cy="681840"/>
          </a:xfrm>
          <a:prstGeom prst="straightConnector1">
            <a:avLst/>
          </a:prstGeom>
          <a:ln w="57150" cap="rnd">
            <a:solidFill>
              <a:srgbClr val="000000"/>
            </a:solidFill>
            <a:round/>
            <a:tailEnd type="triangle" w="med" len="med"/>
          </a:ln>
        </p:spPr>
      </p:cxnSp>
      <p:cxnSp>
        <p:nvCxnSpPr>
          <p:cNvPr id="148" name="Connecteur droit avec flèche 21"/>
          <p:cNvCxnSpPr/>
          <p:nvPr/>
        </p:nvCxnSpPr>
        <p:spPr>
          <a:xfrm flipV="1">
            <a:off x="3088800" y="3694320"/>
            <a:ext cx="2532600" cy="1873800"/>
          </a:xfrm>
          <a:prstGeom prst="straightConnector1">
            <a:avLst/>
          </a:prstGeom>
          <a:ln w="57150" cap="rnd">
            <a:solidFill>
              <a:srgbClr val="000000"/>
            </a:solidFill>
            <a:round/>
            <a:tailEnd type="triangle" w="med" len="med"/>
          </a:ln>
        </p:spPr>
      </p:cxnSp>
      <p:cxnSp>
        <p:nvCxnSpPr>
          <p:cNvPr id="149" name="Connecteur droit avec flèche 22"/>
          <p:cNvCxnSpPr/>
          <p:nvPr/>
        </p:nvCxnSpPr>
        <p:spPr>
          <a:xfrm flipH="1">
            <a:off x="5648040" y="1100520"/>
            <a:ext cx="215280" cy="1132560"/>
          </a:xfrm>
          <a:prstGeom prst="straightConnector1">
            <a:avLst/>
          </a:prstGeom>
          <a:ln w="57150" cap="rnd">
            <a:solidFill>
              <a:srgbClr val="000000"/>
            </a:solidFill>
            <a:round/>
            <a:tailEnd type="triangle" w="med" len="med"/>
          </a:ln>
        </p:spPr>
      </p:cxnSp>
      <p:cxnSp>
        <p:nvCxnSpPr>
          <p:cNvPr id="150" name="Connecteur droit avec flèche 23"/>
          <p:cNvCxnSpPr/>
          <p:nvPr/>
        </p:nvCxnSpPr>
        <p:spPr>
          <a:xfrm flipH="1">
            <a:off x="5736240" y="1289880"/>
            <a:ext cx="1581840" cy="1461960"/>
          </a:xfrm>
          <a:prstGeom prst="straightConnector1">
            <a:avLst/>
          </a:prstGeom>
          <a:ln w="57150" cap="rnd">
            <a:solidFill>
              <a:srgbClr val="000000"/>
            </a:solidFill>
            <a:round/>
            <a:tailEnd type="triangle" w="med" len="med"/>
          </a:ln>
        </p:spPr>
      </p:cxnSp>
      <p:cxnSp>
        <p:nvCxnSpPr>
          <p:cNvPr id="151" name="Connecteur droit avec flèche 24"/>
          <p:cNvCxnSpPr/>
          <p:nvPr/>
        </p:nvCxnSpPr>
        <p:spPr>
          <a:xfrm flipH="1">
            <a:off x="5736240" y="1276560"/>
            <a:ext cx="3822120" cy="1518480"/>
          </a:xfrm>
          <a:prstGeom prst="straightConnector1">
            <a:avLst/>
          </a:prstGeom>
          <a:ln w="57150" cap="rnd">
            <a:solidFill>
              <a:srgbClr val="000000"/>
            </a:solidFill>
            <a:round/>
            <a:tailEnd type="triangle" w="med" len="med"/>
          </a:ln>
        </p:spPr>
      </p:cxnSp>
      <p:cxnSp>
        <p:nvCxnSpPr>
          <p:cNvPr id="152" name="Connecteur droit avec flèche 25"/>
          <p:cNvCxnSpPr/>
          <p:nvPr/>
        </p:nvCxnSpPr>
        <p:spPr>
          <a:xfrm flipH="1" flipV="1">
            <a:off x="7131240" y="3117240"/>
            <a:ext cx="2106720" cy="378720"/>
          </a:xfrm>
          <a:prstGeom prst="straightConnector1">
            <a:avLst/>
          </a:prstGeom>
          <a:ln w="57150" cap="rnd">
            <a:solidFill>
              <a:srgbClr val="000000"/>
            </a:solidFill>
            <a:round/>
            <a:tailEnd type="triangle" w="med" len="med"/>
          </a:ln>
        </p:spPr>
      </p:cxnSp>
      <p:cxnSp>
        <p:nvCxnSpPr>
          <p:cNvPr id="153" name="Connecteur droit avec flèche 27"/>
          <p:cNvCxnSpPr/>
          <p:nvPr/>
        </p:nvCxnSpPr>
        <p:spPr>
          <a:xfrm flipH="1" flipV="1">
            <a:off x="6940800" y="3879360"/>
            <a:ext cx="2202120" cy="1004400"/>
          </a:xfrm>
          <a:prstGeom prst="straightConnector1">
            <a:avLst/>
          </a:prstGeom>
          <a:ln w="57150" cap="rnd">
            <a:solidFill>
              <a:srgbClr val="000000"/>
            </a:solidFill>
            <a:round/>
            <a:tailEnd type="triangle" w="med" len="med"/>
          </a:ln>
        </p:spPr>
      </p:cxnSp>
      <p:sp>
        <p:nvSpPr>
          <p:cNvPr id="154" name="Rectangle : coins arrondis 7">
            <a:hlinkClick r:id="rId11"/>
          </p:cNvPr>
          <p:cNvSpPr/>
          <p:nvPr/>
        </p:nvSpPr>
        <p:spPr>
          <a:xfrm>
            <a:off x="9288360" y="1545480"/>
            <a:ext cx="2721240" cy="1401480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cap="rnd">
            <a:solidFill>
              <a:srgbClr val="7F2D8E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1800" b="1" strike="noStrike" spc="-1">
                <a:solidFill>
                  <a:srgbClr val="18276C"/>
                </a:solidFill>
                <a:latin typeface="Calibri"/>
              </a:rPr>
              <a:t>Lycée Agricole 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8276C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18276C"/>
                </a:solidFill>
                <a:latin typeface="Calibri"/>
              </a:rPr>
              <a:t>Environnement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8276C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18276C"/>
                </a:solidFill>
                <a:latin typeface="Calibri"/>
              </a:rPr>
              <a:t>Service à la personne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8276C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18276C"/>
                </a:solidFill>
                <a:latin typeface="Calibri"/>
              </a:rPr>
              <a:t>Production Agricole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55" name="Connecteur droit avec flèche 28"/>
          <p:cNvCxnSpPr/>
          <p:nvPr/>
        </p:nvCxnSpPr>
        <p:spPr>
          <a:xfrm flipH="1">
            <a:off x="5744880" y="2380320"/>
            <a:ext cx="3543840" cy="423360"/>
          </a:xfrm>
          <a:prstGeom prst="straightConnector1">
            <a:avLst/>
          </a:prstGeom>
          <a:ln w="57150" cap="rnd">
            <a:solidFill>
              <a:srgbClr val="000000"/>
            </a:solidFill>
            <a:round/>
            <a:tailEnd type="triangle" w="med" len="med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1029240" y="287640"/>
            <a:ext cx="10131120" cy="14558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fr-FR" sz="3600" b="1" strike="noStrike" cap="all" spc="-1">
                <a:solidFill>
                  <a:srgbClr val="FFFFFF"/>
                </a:solidFill>
                <a:latin typeface="Calibri Light"/>
              </a:rPr>
              <a:t>VENEZ DECOUVRIR LE LYCEE PRO</a:t>
            </a:r>
            <a:endParaRPr lang="fr-FR" sz="3600" b="0" strike="noStrike" spc="-1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157" name="Image 4"/>
          <p:cNvPicPr/>
          <p:nvPr/>
        </p:nvPicPr>
        <p:blipFill>
          <a:blip r:embed="rId2"/>
          <a:stretch/>
        </p:blipFill>
        <p:spPr>
          <a:xfrm rot="20400000">
            <a:off x="994680" y="2774160"/>
            <a:ext cx="4105080" cy="1800000"/>
          </a:xfrm>
          <a:prstGeom prst="rect">
            <a:avLst/>
          </a:prstGeom>
          <a:ln w="0">
            <a:noFill/>
          </a:ln>
        </p:spPr>
      </p:pic>
      <p:pic>
        <p:nvPicPr>
          <p:cNvPr id="158" name="Image 6"/>
          <p:cNvPicPr/>
          <p:nvPr/>
        </p:nvPicPr>
        <p:blipFill>
          <a:blip r:embed="rId3"/>
          <a:stretch/>
        </p:blipFill>
        <p:spPr>
          <a:xfrm rot="1320000">
            <a:off x="7031880" y="2708640"/>
            <a:ext cx="3826800" cy="19227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1029240" y="287640"/>
            <a:ext cx="10131120" cy="14558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fr-FR" sz="3600" b="1" strike="noStrike" cap="all" spc="-1">
                <a:solidFill>
                  <a:srgbClr val="FFFFFF"/>
                </a:solidFill>
                <a:latin typeface="Calibri Light"/>
              </a:rPr>
              <a:t>CALENDRIER DES PORTES OUVERTES</a:t>
            </a:r>
            <a:r>
              <a:rPr sz="3600"/>
              <a:t/>
            </a:r>
            <a:br>
              <a:rPr sz="3600"/>
            </a:br>
            <a:r>
              <a:rPr lang="fr-FR" sz="3600" b="1" strike="noStrike" cap="all" spc="-1">
                <a:solidFill>
                  <a:srgbClr val="FFFFFF"/>
                </a:solidFill>
                <a:latin typeface="Calibri Light"/>
              </a:rPr>
              <a:t>2025</a:t>
            </a:r>
            <a:endParaRPr lang="fr-FR" sz="3600" b="0" strike="noStrike" spc="-1">
              <a:solidFill>
                <a:srgbClr val="FFFFFF"/>
              </a:solidFill>
              <a:latin typeface="Calibri"/>
            </a:endParaRPr>
          </a:p>
        </p:txBody>
      </p:sp>
      <p:graphicFrame>
        <p:nvGraphicFramePr>
          <p:cNvPr id="160" name="Espace réservé du contenu 6"/>
          <p:cNvGraphicFramePr/>
          <p:nvPr/>
        </p:nvGraphicFramePr>
        <p:xfrm>
          <a:off x="685800" y="2141640"/>
          <a:ext cx="10131120" cy="3875400"/>
        </p:xfrm>
        <a:graphic>
          <a:graphicData uri="http://schemas.openxmlformats.org/drawingml/2006/table">
            <a:tbl>
              <a:tblPr/>
              <a:tblGrid>
                <a:gridCol w="4107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4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76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1" strike="noStrike" spc="-1">
                          <a:solidFill>
                            <a:schemeClr val="lt1"/>
                          </a:solidFill>
                          <a:latin typeface="Calibri"/>
                        </a:rPr>
                        <a:t>Etablissement</a:t>
                      </a:r>
                      <a:endParaRPr lang="fr-FR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1" strike="noStrike" spc="-1">
                          <a:solidFill>
                            <a:schemeClr val="lt1"/>
                          </a:solidFill>
                          <a:latin typeface="Calibri"/>
                        </a:rPr>
                        <a:t>Date</a:t>
                      </a:r>
                      <a:endParaRPr lang="fr-FR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1" strike="noStrike" spc="-1">
                          <a:solidFill>
                            <a:schemeClr val="lt1"/>
                          </a:solidFill>
                          <a:latin typeface="Calibri"/>
                        </a:rPr>
                        <a:t>Horaire</a:t>
                      </a:r>
                      <a:endParaRPr lang="fr-FR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23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8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Lycée Agricole Pamiers</a:t>
                      </a:r>
                      <a:endParaRPr lang="fr-FR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2CE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08 Mars (journée)</a:t>
                      </a:r>
                      <a:endParaRPr lang="fr-FR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2CE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9h à 17h</a:t>
                      </a:r>
                      <a:endParaRPr lang="fr-FR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2C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23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8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Lycée professionnel BERGES St Girons</a:t>
                      </a:r>
                      <a:endParaRPr lang="fr-FR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1E8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08 Février (matin)</a:t>
                      </a:r>
                      <a:endParaRPr lang="fr-FR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1E8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9h à 12h</a:t>
                      </a:r>
                      <a:endParaRPr lang="fr-FR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1E8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5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Lycée polyvalent PYRENE Pamiers</a:t>
                      </a:r>
                      <a:endParaRPr lang="fr-FR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2CE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08 Mars (matin)</a:t>
                      </a:r>
                      <a:endParaRPr lang="fr-FR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2CE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8h30 à 12h</a:t>
                      </a:r>
                      <a:endParaRPr lang="fr-FR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2C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Lycée professionnel TISSIÉ Saverdun</a:t>
                      </a:r>
                      <a:endParaRPr lang="fr-FR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1E8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22 Mars (matin)</a:t>
                      </a:r>
                      <a:endParaRPr lang="fr-FR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1E8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8h30 à 12h30</a:t>
                      </a:r>
                      <a:endParaRPr lang="fr-FR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1E8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0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Lycée professionnel CAMEL St Girons</a:t>
                      </a:r>
                      <a:endParaRPr lang="fr-FR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2CE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08 Février (matin)</a:t>
                      </a:r>
                      <a:endParaRPr lang="fr-FR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2CE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9h à 12h</a:t>
                      </a:r>
                      <a:endParaRPr lang="fr-FR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2C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Lycée professionnel JACQUARD Lavelanet</a:t>
                      </a:r>
                      <a:endParaRPr lang="fr-FR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1E8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07 Février</a:t>
                      </a:r>
                      <a:endParaRPr lang="fr-FR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et 08 Février</a:t>
                      </a:r>
                      <a:endParaRPr lang="fr-FR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1E8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13h à 17h30</a:t>
                      </a:r>
                      <a:endParaRPr lang="fr-FR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9h à 12h</a:t>
                      </a:r>
                      <a:endParaRPr lang="fr-FR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1E8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Lycée polyvalent Mirepoix</a:t>
                      </a:r>
                      <a:endParaRPr lang="fr-FR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2CE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07 Février</a:t>
                      </a:r>
                      <a:endParaRPr lang="fr-FR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et 08 Février</a:t>
                      </a:r>
                      <a:endParaRPr lang="fr-FR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2CE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13h à 17h30</a:t>
                      </a:r>
                      <a:endParaRPr lang="fr-FR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9h à 12h</a:t>
                      </a:r>
                      <a:endParaRPr lang="fr-FR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2C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Lycée professionnel DURROUX Ferrières</a:t>
                      </a:r>
                      <a:endParaRPr lang="fr-FR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1E8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01 Février (matin)</a:t>
                      </a:r>
                      <a:endParaRPr lang="fr-FR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1E8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9h à 12h</a:t>
                      </a:r>
                      <a:endParaRPr lang="fr-FR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1E8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theme/theme1.xml><?xml version="1.0" encoding="utf-8"?>
<a:theme xmlns:a="http://schemas.openxmlformats.org/drawingml/2006/main" name="Celestial">
  <a:themeElements>
    <a:clrScheme name="Celestial">
      <a:dk1>
        <a:srgbClr val="000000"/>
      </a:dk1>
      <a:lt1>
        <a:srgbClr val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elestial">
  <a:themeElements>
    <a:clrScheme name="Celestial">
      <a:dk1>
        <a:srgbClr val="000000"/>
      </a:dk1>
      <a:lt1>
        <a:srgbClr val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</TotalTime>
  <Words>284</Words>
  <Application>Microsoft Office PowerPoint</Application>
  <PresentationFormat>Grand écran</PresentationFormat>
  <Paragraphs>113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8</vt:i4>
      </vt:variant>
    </vt:vector>
  </HeadingPairs>
  <TitlesOfParts>
    <vt:vector size="17" baseType="lpstr">
      <vt:lpstr>Arial</vt:lpstr>
      <vt:lpstr>Calibri</vt:lpstr>
      <vt:lpstr>Calibri Light</vt:lpstr>
      <vt:lpstr>DejaVu Sans</vt:lpstr>
      <vt:lpstr>Symbol</vt:lpstr>
      <vt:lpstr>Times New Roman</vt:lpstr>
      <vt:lpstr>Wingdings</vt:lpstr>
      <vt:lpstr>Celestial</vt:lpstr>
      <vt:lpstr>Celestial</vt:lpstr>
      <vt:lpstr>LA VOIE PROFESSIONNELLE</vt:lpstr>
      <vt:lpstr>Présentation PowerPoint</vt:lpstr>
      <vt:lpstr>Présentation PowerPoint</vt:lpstr>
      <vt:lpstr>L’APPRENTISSAGE en CAP / Bac Pro / BTS</vt:lpstr>
      <vt:lpstr>Concours des métiers</vt:lpstr>
      <vt:lpstr>Présentation PowerPoint</vt:lpstr>
      <vt:lpstr>VENEZ DECOUVRIR LE LYCEE PRO</vt:lpstr>
      <vt:lpstr>CALENDRIER DES PORTES OUVERTES 2025</vt:lpstr>
    </vt:vector>
  </TitlesOfParts>
  <Company>Région Occitanie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cheftvx</dc:creator>
  <dc:description/>
  <cp:lastModifiedBy>direction</cp:lastModifiedBy>
  <cp:revision>15</cp:revision>
  <dcterms:created xsi:type="dcterms:W3CDTF">2022-04-03T12:27:34Z</dcterms:created>
  <dcterms:modified xsi:type="dcterms:W3CDTF">2025-01-20T16:04:21Z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Personnalisé</vt:lpwstr>
  </property>
  <property fmtid="{D5CDD505-2E9C-101B-9397-08002B2CF9AE}" pid="3" name="Slides">
    <vt:i4>8</vt:i4>
  </property>
</Properties>
</file>