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8" r:id="rId3"/>
    <p:sldId id="369" r:id="rId4"/>
    <p:sldId id="259" r:id="rId5"/>
    <p:sldId id="292" r:id="rId6"/>
    <p:sldId id="293" r:id="rId7"/>
    <p:sldId id="294" r:id="rId8"/>
    <p:sldId id="266" r:id="rId9"/>
    <p:sldId id="295" r:id="rId10"/>
    <p:sldId id="260" r:id="rId11"/>
    <p:sldId id="296" r:id="rId12"/>
    <p:sldId id="329" r:id="rId13"/>
    <p:sldId id="330" r:id="rId14"/>
    <p:sldId id="263" r:id="rId15"/>
    <p:sldId id="314" r:id="rId16"/>
    <p:sldId id="334" r:id="rId17"/>
    <p:sldId id="393" r:id="rId18"/>
    <p:sldId id="355" r:id="rId19"/>
    <p:sldId id="297" r:id="rId20"/>
    <p:sldId id="299" r:id="rId21"/>
    <p:sldId id="302" r:id="rId22"/>
    <p:sldId id="303" r:id="rId23"/>
    <p:sldId id="304" r:id="rId24"/>
    <p:sldId id="300" r:id="rId25"/>
    <p:sldId id="382" r:id="rId26"/>
    <p:sldId id="383" r:id="rId27"/>
    <p:sldId id="384" r:id="rId28"/>
    <p:sldId id="385" r:id="rId29"/>
    <p:sldId id="387" r:id="rId30"/>
    <p:sldId id="388" r:id="rId31"/>
    <p:sldId id="389" r:id="rId32"/>
    <p:sldId id="390" r:id="rId33"/>
    <p:sldId id="392" r:id="rId34"/>
    <p:sldId id="325" r:id="rId35"/>
    <p:sldId id="316" r:id="rId36"/>
    <p:sldId id="321" r:id="rId37"/>
    <p:sldId id="322" r:id="rId38"/>
    <p:sldId id="323" r:id="rId39"/>
    <p:sldId id="324" r:id="rId40"/>
    <p:sldId id="326" r:id="rId41"/>
  </p:sldIdLst>
  <p:sldSz cx="12192000" cy="6858000"/>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54A322E-A42A-4600-AF00-94E3A16F28A7}">
          <p14:sldIdLst>
            <p14:sldId id="256"/>
            <p14:sldId id="258"/>
            <p14:sldId id="369"/>
          </p14:sldIdLst>
        </p14:section>
        <p14:section name="Le budget" id="{9B5E6BD4-80EA-4457-81AE-4CA2ECD8DCC6}">
          <p14:sldIdLst>
            <p14:sldId id="259"/>
            <p14:sldId id="292"/>
            <p14:sldId id="293"/>
            <p14:sldId id="294"/>
            <p14:sldId id="266"/>
            <p14:sldId id="295"/>
            <p14:sldId id="260"/>
            <p14:sldId id="296"/>
            <p14:sldId id="329"/>
          </p14:sldIdLst>
        </p14:section>
        <p14:section name="Le compte bancaire" id="{7DEE2D23-44F1-4B9D-869A-FDCAE9E94266}">
          <p14:sldIdLst>
            <p14:sldId id="330"/>
            <p14:sldId id="263"/>
            <p14:sldId id="314"/>
            <p14:sldId id="334"/>
            <p14:sldId id="393"/>
          </p14:sldIdLst>
        </p14:section>
        <p14:section name="L'épargne" id="{58B35D7B-7B2A-4AF1-BBD9-B6ACDCF24997}">
          <p14:sldIdLst>
            <p14:sldId id="355"/>
            <p14:sldId id="297"/>
            <p14:sldId id="299"/>
            <p14:sldId id="302"/>
            <p14:sldId id="303"/>
          </p14:sldIdLst>
        </p14:section>
        <p14:section name="Le crédit" id="{EC922C58-EBB9-4925-AC45-F311B3DEEDE8}">
          <p14:sldIdLst>
            <p14:sldId id="304"/>
            <p14:sldId id="300"/>
          </p14:sldIdLst>
        </p14:section>
        <p14:section name="Les moyens de paiement" id="{54DDD8A8-97DA-412B-B24B-728EABA035FF}">
          <p14:sldIdLst>
            <p14:sldId id="382"/>
            <p14:sldId id="383"/>
            <p14:sldId id="384"/>
            <p14:sldId id="385"/>
            <p14:sldId id="387"/>
            <p14:sldId id="388"/>
            <p14:sldId id="389"/>
          </p14:sldIdLst>
        </p14:section>
        <p14:section name="Les arnaques" id="{437E2066-F1C3-44B2-AE92-704BF37DC64E}">
          <p14:sldIdLst>
            <p14:sldId id="390"/>
            <p14:sldId id="392"/>
          </p14:sldIdLst>
        </p14:section>
        <p14:section name="Conclusion" id="{7DDA91AC-424B-4932-85C5-0A260CF8F614}">
          <p14:sldIdLst>
            <p14:sldId id="325"/>
            <p14:sldId id="316"/>
          </p14:sldIdLst>
        </p14:section>
        <p14:section name="Annexes - bonus" id="{AC359B7D-CD78-4584-B106-40B26E58CC09}">
          <p14:sldIdLst>
            <p14:sldId id="321"/>
            <p14:sldId id="322"/>
            <p14:sldId id="323"/>
            <p14:sldId id="324"/>
            <p14:sldId id="326"/>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2361"/>
    <a:srgbClr val="213B76"/>
    <a:srgbClr val="E47117"/>
    <a:srgbClr val="C00000"/>
    <a:srgbClr val="C81E60"/>
    <a:srgbClr val="CD2462"/>
    <a:srgbClr val="E57117"/>
    <a:srgbClr val="C92360"/>
    <a:srgbClr val="F8F8F8"/>
    <a:srgbClr val="F6F4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62093" autoAdjust="0"/>
  </p:normalViewPr>
  <p:slideViewPr>
    <p:cSldViewPr snapToGrid="0">
      <p:cViewPr>
        <p:scale>
          <a:sx n="76" d="100"/>
          <a:sy n="76" d="100"/>
        </p:scale>
        <p:origin x="-1890" y="-78"/>
      </p:cViewPr>
      <p:guideLst>
        <p:guide orient="horz" pos="2160"/>
        <p:guide pos="3840"/>
      </p:guideLst>
    </p:cSldViewPr>
  </p:slideViewPr>
  <p:outlineViewPr>
    <p:cViewPr>
      <p:scale>
        <a:sx n="33" d="100"/>
        <a:sy n="33" d="100"/>
      </p:scale>
      <p:origin x="0" y="-10194"/>
    </p:cViewPr>
  </p:outlineViewPr>
  <p:notesTextViewPr>
    <p:cViewPr>
      <p:scale>
        <a:sx n="3" d="2"/>
        <a:sy n="3" d="2"/>
      </p:scale>
      <p:origin x="0" y="0"/>
    </p:cViewPr>
  </p:notesTextViewPr>
  <p:sorterViewPr>
    <p:cViewPr>
      <p:scale>
        <a:sx n="100" d="100"/>
        <a:sy n="100" d="100"/>
      </p:scale>
      <p:origin x="0" y="-11964"/>
    </p:cViewPr>
  </p:sorterViewPr>
  <p:notesViewPr>
    <p:cSldViewPr snapToGrid="0">
      <p:cViewPr varScale="1">
        <p:scale>
          <a:sx n="78" d="100"/>
          <a:sy n="78" d="100"/>
        </p:scale>
        <p:origin x="397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openxmlformats.org/officeDocument/2006/relationships/chartUserShapes" Target="../drawings/drawing1.xml"/><Relationship Id="rId1" Type="http://schemas.openxmlformats.org/officeDocument/2006/relationships/package" Target="../embeddings/Feuille_de_calcul_Microsoft_Excel1.xlsx"/><Relationship Id="rId4"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Part des moyens de </a:t>
            </a:r>
          </a:p>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paiement scripturaux</a:t>
            </a:r>
          </a:p>
          <a:p>
            <a:pPr>
              <a:defRPr sz="1400" b="0" i="0" u="none" strike="noStrike" kern="1200" spc="0" baseline="0">
                <a:solidFill>
                  <a:srgbClr val="002060"/>
                </a:solidFill>
                <a:latin typeface="Myriad Pro"/>
                <a:ea typeface="+mn-ea"/>
                <a:cs typeface="+mn-cs"/>
              </a:defRPr>
            </a:pPr>
            <a:r>
              <a:rPr lang="en-US" sz="1400" b="1" baseline="0" dirty="0" smtClean="0">
                <a:solidFill>
                  <a:srgbClr val="002060"/>
                </a:solidFill>
                <a:latin typeface="Myriad Pro"/>
              </a:rPr>
              <a:t>(nombre de transactions)</a:t>
            </a:r>
          </a:p>
        </c:rich>
      </c:tx>
      <c:layout>
        <c:manualLayout>
          <c:xMode val="edge"/>
          <c:yMode val="edge"/>
          <c:x val="0.37390981908272442"/>
          <c:y val="0.45000303657758228"/>
        </c:manualLayout>
      </c:layout>
      <c:overlay val="0"/>
      <c:spPr>
        <a:noFill/>
        <a:ln>
          <a:noFill/>
        </a:ln>
        <a:effectLst/>
      </c:spPr>
    </c:title>
    <c:autoTitleDeleted val="0"/>
    <c:plotArea>
      <c:layout>
        <c:manualLayout>
          <c:layoutTarget val="inner"/>
          <c:xMode val="edge"/>
          <c:yMode val="edge"/>
          <c:x val="0.26910089909482282"/>
          <c:y val="0.18293254301434628"/>
          <c:w val="0.44634915315267093"/>
          <c:h val="0.6682697824103333"/>
        </c:manualLayout>
      </c:layout>
      <c:doughnutChart>
        <c:varyColors val="1"/>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fr-FR"/>
    </a:p>
  </c:tx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drawing1.xml.rels><?xml version="1.0" encoding="UTF-8" standalone="yes"?>
<Relationships xmlns="http://schemas.openxmlformats.org/package/2006/relationships"><Relationship Id="rId2" Type="http://schemas.microsoft.com/office/2007/relationships/hdphoto" Target="../media/hdphoto1.wdp"/><Relationship Id="rId1" Type="http://schemas.openxmlformats.org/officeDocument/2006/relationships/image" Target="../media/image47.png"/></Relationships>
</file>

<file path=ppt/drawings/drawing1.xml><?xml version="1.0" encoding="utf-8"?>
<c:userShapes xmlns:c="http://schemas.openxmlformats.org/drawingml/2006/chart">
  <cdr:relSizeAnchor xmlns:cdr="http://schemas.openxmlformats.org/drawingml/2006/chartDrawing">
    <cdr:from>
      <cdr:x>0.22643</cdr:x>
      <cdr:y>0.19668</cdr:y>
    </cdr:from>
    <cdr:to>
      <cdr:x>0.98749</cdr:x>
      <cdr:y>0.99611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extLst>
            <a:ext uri="{BEBA8EAE-BF5A-486C-A8C5-ECC9F3942E4B}">
              <a14:imgProps xmlns:a14="http://schemas.microsoft.com/office/drawing/2010/main">
                <a14:imgLayer r:embed="rId2">
                  <a14:imgEffect>
                    <a14:sharpenSoften amount="25000"/>
                  </a14:imgEffect>
                </a14:imgLayer>
              </a14:imgProps>
            </a:ext>
          </a:extLst>
        </a:blip>
        <a:stretch xmlns:a="http://schemas.openxmlformats.org/drawingml/2006/main">
          <a:fillRect/>
        </a:stretch>
      </cdr:blipFill>
      <cdr:spPr>
        <a:xfrm xmlns:a="http://schemas.openxmlformats.org/drawingml/2006/main">
          <a:off x="2004576" y="1029867"/>
          <a:ext cx="6737574" cy="4185920"/>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Espace réservé de l'image des diapositives 3"/>
          <p:cNvSpPr>
            <a:spLocks noGrp="1" noRot="1" noChangeAspect="1"/>
          </p:cNvSpPr>
          <p:nvPr>
            <p:ph type="sldImg" idx="2"/>
          </p:nvPr>
        </p:nvSpPr>
        <p:spPr>
          <a:xfrm>
            <a:off x="1689101" y="91815"/>
            <a:ext cx="3505200" cy="1972668"/>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215901" y="2310714"/>
            <a:ext cx="6451600" cy="7328586"/>
          </a:xfrm>
          <a:prstGeom prst="rect">
            <a:avLst/>
          </a:prstGeom>
        </p:spPr>
        <p:txBody>
          <a:bodyPr vert="horz" lIns="91440" tIns="45720" rIns="91440" bIns="45720" rtlCol="0"/>
          <a:lstStyle/>
          <a:p>
            <a:pPr lvl="0"/>
            <a:r>
              <a:rPr lang="fr-FR" dirty="0"/>
              <a:t>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Espace réservé du numéro de diapositive 6"/>
          <p:cNvSpPr>
            <a:spLocks noGrp="1"/>
          </p:cNvSpPr>
          <p:nvPr>
            <p:ph type="sldNum" sz="quarter" idx="5"/>
          </p:nvPr>
        </p:nvSpPr>
        <p:spPr>
          <a:xfrm>
            <a:off x="6146800" y="9639300"/>
            <a:ext cx="650889" cy="290513"/>
          </a:xfrm>
          <a:prstGeom prst="rect">
            <a:avLst/>
          </a:prstGeom>
        </p:spPr>
        <p:txBody>
          <a:bodyPr vert="horz" lIns="91440" tIns="45720" rIns="91440" bIns="45720" rtlCol="0" anchor="b"/>
          <a:lstStyle>
            <a:lvl1pPr algn="r">
              <a:defRPr sz="1200"/>
            </a:lvl1pPr>
          </a:lstStyle>
          <a:p>
            <a:fld id="{378CD4AB-E171-4520-A743-174F86F6BA7B}" type="slidenum">
              <a:rPr lang="fr-FR" smtClean="0"/>
              <a:t>‹N°›</a:t>
            </a:fld>
            <a:endParaRPr lang="fr-FR" dirty="0"/>
          </a:p>
        </p:txBody>
      </p:sp>
    </p:spTree>
    <p:extLst>
      <p:ext uri="{BB962C8B-B14F-4D97-AF65-F5344CB8AC3E}">
        <p14:creationId xmlns:p14="http://schemas.microsoft.com/office/powerpoint/2010/main" val="2196585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mesquestionsdargent.fr/budget/applications-pilote-budget-et-pilote-depense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youtube.com/watch?v=eWW2-NssaxM"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www.youtube.com/watch?v=4jVbp9f5uRM" TargetMode="External"/><Relationship Id="rId4" Type="http://schemas.openxmlformats.org/officeDocument/2006/relationships/hyperlink" Target="https://podeduc.apps.education.fr/video/68258-le-compte-bancaire/"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youtube.com/watch?v=S7R23pyCAV4"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watch?v=qMGNe2Rbnsc&amp;list=PL5s7tS3YwHhbtl8w-YaJfBxtWZjVbiQe9&amp;index=23"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podeduc.apps.education.fr/video/68260-lepargne/"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www.mesquestionsdargent.fr/"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mesquestionsdargent.fr/budget/methode-enveloppes-budgetaire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view.genially.com/61f7c78e07d9ad001971cee9/interactive-content-infographie-produits-depargne-en-fonction-du-risque"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8KWY33PTLUQ"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podeduc.apps.education.fr/video/68269-le-taux-dinteret/"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youtube.com/watch?v=igz5xdjyaeU" TargetMode="External"/><Relationship Id="rId2" Type="http://schemas.openxmlformats.org/officeDocument/2006/relationships/slide" Target="../slides/slide24.xml"/><Relationship Id="rId1" Type="http://schemas.openxmlformats.org/officeDocument/2006/relationships/notesMaster" Target="../notesMasters/notesMaster1.xml"/><Relationship Id="rId4" Type="http://schemas.openxmlformats.org/officeDocument/2006/relationships/hyperlink" Target="https://podeduc.apps.education.fr/video/68265-le-credit/"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_LPpNQBih2A&amp;list=PL5s7tS3YwHhbtl8w-YaJfBxtWZjVbiQe9&amp;index=2" TargetMode="External"/><Relationship Id="rId2" Type="http://schemas.openxmlformats.org/officeDocument/2006/relationships/slide" Target="../slides/slide25.xml"/><Relationship Id="rId1" Type="http://schemas.openxmlformats.org/officeDocument/2006/relationships/notesMaster" Target="../notesMasters/notesMaster1.xml"/><Relationship Id="rId4" Type="http://schemas.openxmlformats.org/officeDocument/2006/relationships/hyperlink" Target="https://podeduc.apps.education.fr/video/68287-les-moyens-de-paiement/"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www.youtube.com/watch?v=ZSjQuW0v5c8"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youtube.com/watch?v=yEuZCgp3Qi4"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youtube.com/watch?v=uGfJTJzUzJw"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www.youtube.com/watch?v=5OACJ9dWWfQ&amp;list=PL5s7tS3YwHhbtl8w-YaJfBxtWZjVbiQe9&amp;index=5"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podeduc.apps.education.fr/video/68267-les-arnaques/"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youtube.com/watch?v=QE-eNeJd8OY"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919Ez9fEWVM"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podeduc.apps.education.fr/video/68256-la-gestion-budgetaire/"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view.genially.com/6447ebd6d35d6e0012de9b3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a:t>
            </a:fld>
            <a:endParaRPr lang="fr-FR" dirty="0"/>
          </a:p>
        </p:txBody>
      </p:sp>
      <p:sp>
        <p:nvSpPr>
          <p:cNvPr id="7" name="Espace réservé des notes 6"/>
          <p:cNvSpPr>
            <a:spLocks noGrp="1"/>
          </p:cNvSpPr>
          <p:nvPr>
            <p:ph type="body" sz="quarter" idx="11"/>
          </p:nvPr>
        </p:nvSpPr>
        <p:spPr>
          <a:xfrm>
            <a:off x="215901" y="2310714"/>
            <a:ext cx="6451600" cy="7166918"/>
          </a:xfrm>
        </p:spPr>
        <p:txBody>
          <a:bodyPr/>
          <a:lstStyle/>
          <a:p>
            <a:r>
              <a:rPr lang="fr-FR" sz="1200" b="1" dirty="0" smtClean="0">
                <a:effectLst/>
                <a:latin typeface="+mn-lt"/>
                <a:ea typeface="+mn-ea"/>
                <a:cs typeface="+mn-cs"/>
                <a:sym typeface="Calibri"/>
              </a:rPr>
              <a:t>Version : août 2024</a:t>
            </a:r>
          </a:p>
          <a:p>
            <a:r>
              <a:rPr lang="fr-FR" b="1" u="sng" dirty="0"/>
              <a:t>Objectifs de la diapositive</a:t>
            </a:r>
            <a:r>
              <a:rPr lang="fr-FR" b="1" dirty="0"/>
              <a:t> :</a:t>
            </a:r>
            <a:endParaRPr lang="fr-FR" dirty="0"/>
          </a:p>
          <a:p>
            <a:r>
              <a:rPr lang="fr-FR" dirty="0"/>
              <a:t>Donner aux enseignants les éléments de contexte et proposer une accroche pour les </a:t>
            </a:r>
            <a:r>
              <a:rPr lang="fr-FR" dirty="0" smtClean="0"/>
              <a:t>collégiens</a:t>
            </a:r>
            <a:r>
              <a:rPr lang="fr-FR" dirty="0"/>
              <a:t>.</a:t>
            </a:r>
          </a:p>
          <a:p>
            <a:r>
              <a:rPr lang="fr-FR" dirty="0"/>
              <a:t> </a:t>
            </a:r>
          </a:p>
          <a:p>
            <a:r>
              <a:rPr lang="fr-FR" b="1" u="sng" dirty="0"/>
              <a:t>L’essentiel</a:t>
            </a:r>
            <a:r>
              <a:rPr lang="fr-FR" b="1" dirty="0"/>
              <a:t> :</a:t>
            </a:r>
            <a:endParaRPr lang="fr-FR" dirty="0"/>
          </a:p>
          <a:p>
            <a:r>
              <a:rPr lang="fr-FR" b="1" dirty="0"/>
              <a:t>EDUCFI : éducation économique, budgétaire et financière </a:t>
            </a:r>
            <a:endParaRPr lang="fr-FR" b="1" dirty="0" smtClean="0"/>
          </a:p>
          <a:p>
            <a:endParaRPr lang="fr-FR" sz="1200" b="1" u="sng" dirty="0">
              <a:effectLst/>
              <a:latin typeface="+mn-lt"/>
              <a:ea typeface="+mn-ea"/>
              <a:cs typeface="+mn-cs"/>
              <a:sym typeface="Calibri"/>
            </a:endParaRPr>
          </a:p>
          <a:p>
            <a:r>
              <a:rPr lang="fr-FR" sz="1200" b="1" u="sng" dirty="0" smtClean="0">
                <a:effectLst/>
                <a:latin typeface="+mn-lt"/>
                <a:ea typeface="+mn-ea"/>
                <a:cs typeface="+mn-cs"/>
                <a:sym typeface="Calibri"/>
              </a:rPr>
              <a:t>Proposition d’accroche</a:t>
            </a:r>
          </a:p>
          <a:p>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Bonjour, aujourd’hui, nous allons parler d’argent. Au fait, est-ce que vous connaissez des dictons/proverbes qui contiennent le mot argent ?</a:t>
            </a:r>
          </a:p>
          <a:p>
            <a:r>
              <a:rPr lang="fr-FR" sz="1200" i="1" dirty="0" smtClean="0">
                <a:effectLst/>
                <a:latin typeface="+mn-lt"/>
                <a:ea typeface="+mn-ea"/>
                <a:cs typeface="+mn-cs"/>
                <a:sym typeface="Calibri"/>
              </a:rPr>
              <a:t>Réponses des élèves oralement…</a:t>
            </a:r>
            <a:endParaRPr lang="fr-FR" sz="1200" dirty="0" smtClean="0">
              <a:effectLst/>
              <a:latin typeface="+mn-lt"/>
              <a:ea typeface="+mn-ea"/>
              <a:cs typeface="+mn-cs"/>
              <a:sym typeface="Calibri"/>
            </a:endParaRPr>
          </a:p>
          <a:p>
            <a:r>
              <a:rPr lang="fr-FR" sz="1200" dirty="0" smtClean="0">
                <a:effectLst/>
                <a:latin typeface="+mn-lt"/>
                <a:ea typeface="+mn-ea"/>
                <a:cs typeface="+mn-cs"/>
                <a:sym typeface="Calibri"/>
              </a:rPr>
              <a:t>Retenons par exemple ce proverbe :</a:t>
            </a:r>
          </a:p>
          <a:p>
            <a:pPr lvl="0"/>
            <a:r>
              <a:rPr lang="fr-FR" sz="1200" dirty="0" smtClean="0">
                <a:effectLst/>
                <a:latin typeface="+mn-lt"/>
                <a:ea typeface="+mn-ea"/>
                <a:cs typeface="+mn-cs"/>
                <a:sym typeface="Calibri"/>
              </a:rPr>
              <a:t>« L’argent ne fait pas le bonheur » : qu’en pensez-vous ? </a:t>
            </a:r>
            <a:r>
              <a:rPr lang="fr-FR" sz="1200" i="1" dirty="0" smtClean="0">
                <a:effectLst/>
                <a:latin typeface="+mn-lt"/>
                <a:ea typeface="+mn-ea"/>
                <a:cs typeface="+mn-cs"/>
                <a:sym typeface="Calibri"/>
              </a:rPr>
              <a:t>rapide échanges avec les élèves.</a:t>
            </a:r>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 </a:t>
            </a:r>
          </a:p>
          <a:p>
            <a:r>
              <a:rPr lang="fr-FR" sz="1200" i="1" dirty="0" smtClean="0">
                <a:effectLst/>
                <a:latin typeface="+mn-lt"/>
                <a:ea typeface="+mn-ea"/>
                <a:cs typeface="+mn-cs"/>
                <a:sym typeface="Calibri"/>
              </a:rPr>
              <a:t>Puis explication :</a:t>
            </a:r>
            <a:r>
              <a:rPr lang="fr-FR" sz="1200" dirty="0" smtClean="0">
                <a:effectLst/>
                <a:latin typeface="+mn-lt"/>
                <a:ea typeface="+mn-ea"/>
                <a:cs typeface="+mn-cs"/>
                <a:sym typeface="Calibri"/>
              </a:rPr>
              <a:t> aujourd’hui, nous vivons dans un monde où l’argent est nécessaire pour répondre aux besoins de base d’une personne (ou une famille) comme se loger, se nourrir, se chauffer, se soigner, … cela permet également d’acquérir des objets (téléphone, voitures, …) et de bénéficier de services (restauration, formations, travaux,</a:t>
            </a:r>
            <a:r>
              <a:rPr lang="fr-FR" sz="1200" baseline="0" dirty="0" smtClean="0">
                <a:effectLst/>
                <a:latin typeface="+mn-lt"/>
                <a:ea typeface="+mn-ea"/>
                <a:cs typeface="+mn-cs"/>
                <a:sym typeface="Calibri"/>
              </a:rPr>
              <a:t> coiffeur</a:t>
            </a:r>
            <a:r>
              <a:rPr lang="fr-FR" sz="1200" dirty="0" smtClean="0">
                <a:effectLst/>
                <a:latin typeface="+mn-lt"/>
                <a:ea typeface="+mn-ea"/>
                <a:cs typeface="+mn-cs"/>
                <a:sym typeface="Calibri"/>
              </a:rPr>
              <a:t>…), de réaliser des projets à plus long terme comme des voyages, fonder une famille, acheter une maison ou un appartement.</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est donc indispensable pour vivre au quotidien…mais il ne suffit pas à être heureux !</a:t>
            </a:r>
          </a:p>
          <a:p>
            <a:r>
              <a:rPr lang="fr-FR" sz="1200" dirty="0" smtClean="0">
                <a:effectLst/>
                <a:latin typeface="+mn-lt"/>
                <a:ea typeface="+mn-ea"/>
                <a:cs typeface="+mn-cs"/>
                <a:sym typeface="Calibri"/>
              </a:rPr>
              <a:t>Il y a d’autres choses importantes qui contribuent au bonheur : le rapport aux autres (famille, amis), le plaisir de création (musique, art, cuisine), le plaisir lié à l’effort (sport, jeux, randonnées, études…), le plaisir de découvrir (lectures, voyages,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L’argent peut même être source d’importantes difficultés dans la vie quotidienne si on ne fait pas bien attention à son utilisation.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Vous êtes collégiens et vous allez être de plus en plus confrontés à des situations où vous allez utiliser de l’argent : argent de poche, loisirs, abonnement téléphonie mobile, transports, carte bancaire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Justement, je vous propose aujourd’hui de découvrir ensemble des notions qui vont vous permettre de mieux comprendre ce qu’est l’argent et comment l’utiliser. </a:t>
            </a:r>
          </a:p>
          <a:p>
            <a:r>
              <a:rPr lang="fr-FR" sz="1200" dirty="0" smtClean="0">
                <a:effectLst/>
                <a:latin typeface="+mn-lt"/>
                <a:ea typeface="+mn-ea"/>
                <a:cs typeface="+mn-cs"/>
                <a:sym typeface="Calibri"/>
              </a:rPr>
              <a:t> </a:t>
            </a:r>
          </a:p>
          <a:p>
            <a:r>
              <a:rPr lang="fr-FR" sz="1200" dirty="0" smtClean="0">
                <a:effectLst/>
                <a:latin typeface="+mn-lt"/>
                <a:ea typeface="+mn-ea"/>
                <a:cs typeface="+mn-cs"/>
                <a:sym typeface="Calibri"/>
              </a:rPr>
              <a:t>Pour cela, nous allons passer ensemble le « passeport d’éducation budgétaire et financière ».</a:t>
            </a:r>
          </a:p>
          <a:p>
            <a:endParaRPr lang="fr-FR" dirty="0"/>
          </a:p>
        </p:txBody>
      </p:sp>
    </p:spTree>
    <p:extLst>
      <p:ext uri="{BB962C8B-B14F-4D97-AF65-F5344CB8AC3E}">
        <p14:creationId xmlns:p14="http://schemas.microsoft.com/office/powerpoint/2010/main" val="36734167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Calculer le budget d’une famille à partir de dépenses et de ressources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données utilisées sont inspirées d’un budget type établi par l’UNAF (Union Nationale des Associations Familiales) pour un couple avec deux enfants de 6 à 13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Selon les territoires et selon les habitudes de consommation, le budget réel peut fortement s’éloigner de ce budget type.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poste Santé comprend notamment les frais de mutuelle (mise à jour du barème de l’UNAF : août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Allocations familiales : plafonds en vigueur du 1er janvier au 31 décembre 2023.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l’énoncé de l’exercice est présent. L’enseignant peut utiliser le modèle de budget proposé dans la </a:t>
            </a:r>
            <a:r>
              <a:rPr lang="fr-FR" b="1" dirty="0">
                <a:latin typeface="Arial" panose="020B0604020202020204" pitchFamily="34" charset="0"/>
                <a:ea typeface="Calibri" panose="020F0502020204030204" pitchFamily="34" charset="0"/>
                <a:cs typeface="Arial" panose="020B0604020202020204" pitchFamily="34" charset="0"/>
              </a:rPr>
              <a:t>feuille d’exercice.</a:t>
            </a:r>
            <a:r>
              <a:rPr lang="fr-FR" dirty="0">
                <a:latin typeface="Arial" panose="020B0604020202020204" pitchFamily="34" charset="0"/>
                <a:ea typeface="Calibri" panose="020F0502020204030204" pitchFamily="34" charset="0"/>
                <a:cs typeface="Arial" panose="020B0604020202020204" pitchFamily="34" charset="0"/>
              </a:rPr>
              <a:t> Les deux animations suivantes listent les ressources puis les dépenses. Les réponses sont dans la diapositive 10.</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revenus.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dépenses. Attention, le poste de dépense « vêtements » est </a:t>
            </a:r>
            <a:r>
              <a:rPr lang="fr-FR" b="1" dirty="0">
                <a:latin typeface="Arial" panose="020B0604020202020204" pitchFamily="34" charset="0"/>
                <a:ea typeface="Calibri" panose="020F0502020204030204" pitchFamily="34" charset="0"/>
                <a:cs typeface="Arial" panose="020B0604020202020204" pitchFamily="34" charset="0"/>
              </a:rPr>
              <a:t>annuel</a:t>
            </a:r>
            <a:r>
              <a:rPr lang="fr-FR" dirty="0">
                <a:latin typeface="Arial" panose="020B0604020202020204" pitchFamily="34" charset="0"/>
                <a:ea typeface="Calibri" panose="020F0502020204030204" pitchFamily="34" charset="0"/>
                <a:cs typeface="Arial" panose="020B0604020202020204" pitchFamily="34" charset="0"/>
              </a:rPr>
              <a:t>. Il faut donc le diviser par 12 pour le ramener sur une base mensuelle.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27697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Corriger l’exercice de la diapositive 9.</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fois son budget mensuel planifié, il est utile de faire le suivi des dépenses tout au long du mois. En effet, le montant prévu en début de mois peut différer du montant réellement payé. Il peut y avoir des dépenses imprévues,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Conserver ses reçus et factures est le meilleur moyen de s’assurer que les renseignements sont exacts et que rien n’a été oublié.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du tableau des ressources et d’une case vide pour le montant total des ressources.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total des ressources,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tableau des dépenses et d’une case vide pour le montant total des dépenses.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le détail du tableau et sur le montant total des dépenses. Attention au poste « vêtements » qui est </a:t>
            </a:r>
            <a:r>
              <a:rPr lang="fr-FR" b="1" dirty="0">
                <a:latin typeface="Arial" panose="020B0604020202020204" pitchFamily="34" charset="0"/>
                <a:ea typeface="Calibri" panose="020F0502020204030204" pitchFamily="34" charset="0"/>
                <a:cs typeface="Arial" panose="020B0604020202020204" pitchFamily="34" charset="0"/>
              </a:rPr>
              <a:t>annuel </a:t>
            </a:r>
            <a:r>
              <a:rPr lang="fr-FR" dirty="0">
                <a:latin typeface="Arial" panose="020B0604020202020204" pitchFamily="34" charset="0"/>
                <a:ea typeface="Calibri" panose="020F0502020204030204" pitchFamily="34" charset="0"/>
                <a:cs typeface="Arial" panose="020B0604020202020204" pitchFamily="34" charset="0"/>
              </a:rPr>
              <a:t>et doit donc avoir été divisé par 12 dans le tableau résultant.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total des dépenses,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Affichage d’une case vide pour le montant de l’argent disponible. L’enseignant peut solliciter les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sur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Affichage du montant de l’argent disponible, permettant de valider les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263643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Faire une synthèse des notions clé à retenir sur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Vocabulaire : </a:t>
            </a:r>
            <a:r>
              <a:rPr lang="fr-FR" dirty="0">
                <a:latin typeface="Arial" panose="020B0604020202020204" pitchFamily="34" charset="0"/>
                <a:ea typeface="Calibri" panose="020F0502020204030204" pitchFamily="34" charset="0"/>
                <a:cs typeface="Arial" panose="020B0604020202020204" pitchFamily="34" charset="0"/>
              </a:rPr>
              <a:t>les principaux mots / expressions employées dans la gestion budgétaire.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Bonnes pratiques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Mettre à jour son budget très régulièrement, sans oublier les dépenses connues à venir.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Catégoriser chaque dépense pour mieux connaitre la répartition des dépenses et ainsi mieux identifier les dépenses futures.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Réduire au maximum les dépenses régulières (forfait de téléphone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Toujours s’interroger sur l’utilité d’une dépense occasionnelle.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Utiliser des outils</a:t>
            </a:r>
            <a:r>
              <a:rPr lang="fr-FR" dirty="0">
                <a:latin typeface="Arial" panose="020B0604020202020204" pitchFamily="34" charset="0"/>
                <a:ea typeface="Calibri" panose="020F0502020204030204" pitchFamily="34" charset="0"/>
                <a:cs typeface="Arial" panose="020B0604020202020204" pitchFamily="34" charset="0"/>
              </a:rPr>
              <a:t> pour faciliter la tenue d’un budget : les applications gratuites Pilote Budget et Pilote Dépenses par exemple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https://www.mesquestionsdargent.fr/budget/applications-pilote-budget-et-pilote-depenses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tous les éléments sont affichés.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89796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b="1"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de 15 secondes « Alors, tu gères ? : le compte bancaire » sur la chaine YouTube 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www.youtube.com/watch?v=eWW2-NssaxM</a:t>
            </a:r>
            <a:r>
              <a:rPr lang="fr-FR" u="none" baseline="0" dirty="0">
                <a:solidFill>
                  <a:schemeClr val="tx1"/>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https://podeduc.apps.education.fr/video/68258-le-compte-bancaire/</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La gestion du compte bancaire » sur la chaine YouTube de La finance pour tous (IEFP)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5"/>
              </a:rPr>
              <a:t>https://www.youtube.com/watch?v=4jVbp9f5uRM</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49355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à quoi sert un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compte bancaire sert à gérer son argent au quotidien, à faire des paiements et à y recevoir de l’argent.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d’avoir plusieurs comptes bancaires par personne.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est possible pour un mineur de ne pas avoir de compte. Pour une personne adulte en revanche, il est aujourd’hui très difficile de s’en passer pour payer des factures, recevoir un salaire, déposer des chèques,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moyens de paiement seront très probablement évoqués. Ils sont abordés dans le thème 3.</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sz="14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 une personne adulte n’arrive pas à se faire ouvrir un compte auprès d’une banque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l’immense majorité des cas, une personne adulte ouvre un compte dans une banque sans difficulté particulière. Lorsqu’elle n’arrive pas à se faire ouvrir un compte dans une banque, elle peut demander à bénéficier de la procédure du « </a:t>
            </a:r>
            <a:r>
              <a:rPr lang="fr-FR" b="1" dirty="0">
                <a:latin typeface="Arial" panose="020B0604020202020204" pitchFamily="34" charset="0"/>
                <a:ea typeface="Calibri" panose="020F0502020204030204" pitchFamily="34" charset="0"/>
                <a:cs typeface="Arial" panose="020B0604020202020204" pitchFamily="34" charset="0"/>
              </a:rPr>
              <a:t>droit au compte</a:t>
            </a:r>
            <a:r>
              <a:rPr lang="fr-FR" dirty="0">
                <a:latin typeface="Arial" panose="020B0604020202020204" pitchFamily="34" charset="0"/>
                <a:ea typeface="Calibri" panose="020F0502020204030204" pitchFamily="34" charset="0"/>
                <a:cs typeface="Arial" panose="020B0604020202020204" pitchFamily="34" charset="0"/>
              </a:rPr>
              <a:t> ». La Banque de France va alors désigner une banque pour qu’elle ouvre un compte à la personne. La banque désignée sera obligée d’ouvrir un compte à la personne, avec des services bancaires de base (limités).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quel âge peut-on ouvrir un compte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Principe : à la majorité. Un enfant peut cependant, à partir de 16 ans, ouvrir un compte bancaire avec l’accord de ses parents et il pourra disposer librement des sommes inscrites sur ce compte.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À noter qu’avant 16 ans, l’enfant est libre de déposer de l’argent sur un compte (livret jeune) et d’en retirer avec la permission de ses parents mais le montant et la fréquence des opérations peuvent être limités. </a:t>
            </a: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droit, on parle de « compte de paiement ». Qu’est-ce que c’est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Quand il est ouvert dans une banque, c’est un compte bancaire. Mais un compte de paiement peut aussi être ouvert auprès d’organismes qui ne sont pas des banques : les établissements de paiement. À la différence d’une banque, un établissement de paiement ne peut ni accorder de crédit ni donner un chéquier, mais il peut délivrer une carte de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6716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Matérialiser le lien entre le compte bancaire et le budget.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comprendre l’importance de ne pas être à découvert.</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400" b="1" u="sng" dirty="0">
                <a:latin typeface="Arial" panose="020B0604020202020204" pitchFamily="34" charset="0"/>
                <a:ea typeface="Times New Roman" panose="02020603050405020304" pitchFamily="18" charset="0"/>
              </a:rPr>
              <a:t>L’essentiel</a:t>
            </a:r>
            <a:r>
              <a:rPr lang="fr-FR" sz="1400" dirty="0">
                <a:latin typeface="Arial" panose="020B0604020202020204" pitchFamily="34" charset="0"/>
                <a:ea typeface="Times New Roman" panose="02020603050405020304" pitchFamily="18" charset="0"/>
              </a:rPr>
              <a:t> : </a:t>
            </a:r>
            <a:endParaRPr lang="fr-FR" sz="1400" dirty="0">
              <a:latin typeface="Times New Roman" panose="02020603050405020304" pitchFamily="18" charset="0"/>
              <a:ea typeface="Times New Roman" panose="02020603050405020304" pitchFamily="18" charset="0"/>
            </a:endParaRPr>
          </a:p>
          <a:p>
            <a:pPr>
              <a:spcAft>
                <a:spcPts val="0"/>
              </a:spcAft>
            </a:pPr>
            <a:r>
              <a:rPr lang="fr-FR" dirty="0">
                <a:solidFill>
                  <a:srgbClr val="000000"/>
                </a:solidFill>
                <a:latin typeface="Arial" panose="020B0604020202020204" pitchFamily="34" charset="0"/>
              </a:rPr>
              <a:t>Lorsqu’on vous donne de l’argent en espèces (argent de poche, anniversaire…) et que vous dépensez tout, votre porte-monnaie est vide et vous ne pouvez plus rien dépenser. C’est le même principe avec un compte bancaire qui est donc une sorte de porte-monnaie dématérialisé.</a:t>
            </a:r>
            <a:endParaRPr lang="fr-FR" sz="1400" dirty="0">
              <a:latin typeface="Times New Roman" panose="02020603050405020304" pitchFamily="18" charset="0"/>
              <a:ea typeface="Times New Roman" panose="02020603050405020304" pitchFamily="18" charset="0"/>
            </a:endParaRPr>
          </a:p>
          <a:p>
            <a:pPr algn="just">
              <a:spcAft>
                <a:spcPts val="0"/>
              </a:spcAft>
            </a:pPr>
            <a:r>
              <a:rPr lang="fr-FR" dirty="0">
                <a:solidFill>
                  <a:srgbClr val="000000"/>
                </a:solidFill>
                <a:latin typeface="Arial" panose="020B0604020202020204" pitchFamily="34" charset="0"/>
                <a:cs typeface="Arial" panose="020B0604020202020204" pitchFamily="34" charset="0"/>
              </a:rPr>
              <a:t>Le compte bancaire est l’endroit où « arrivent » les revenus (ressources) et d’où « partent »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ressources viennent s’ajouter sur le compte : on dit que le compte est crédité ou que les sommes sont mises au crédit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cs typeface="Times New Roman" panose="02020603050405020304" pitchFamily="18" charset="0"/>
              </a:rPr>
              <a:t>Les dépenses sont retirées du compte : on dit que le compte est débité ou que les sommes sont mise au </a:t>
            </a:r>
            <a:r>
              <a:rPr lang="fr-FR" dirty="0" err="1">
                <a:latin typeface="Arial" panose="020B0604020202020204" pitchFamily="34" charset="0"/>
                <a:cs typeface="Times New Roman" panose="02020603050405020304" pitchFamily="18" charset="0"/>
              </a:rPr>
              <a:t>debit</a:t>
            </a:r>
            <a:r>
              <a:rPr lang="fr-FR" dirty="0">
                <a:latin typeface="Arial" panose="020B0604020202020204" pitchFamily="34" charset="0"/>
                <a:cs typeface="Times New Roman" panose="02020603050405020304" pitchFamily="18" charset="0"/>
              </a:rPr>
              <a:t> du compte.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a:t>
            </a:r>
            <a:r>
              <a:rPr lang="fr-FR" b="1" dirty="0">
                <a:latin typeface="Arial" panose="020B0604020202020204" pitchFamily="34" charset="0"/>
                <a:ea typeface="Calibri" panose="020F0502020204030204" pitchFamily="34" charset="0"/>
                <a:cs typeface="Arial" panose="020B0604020202020204" pitchFamily="34" charset="0"/>
              </a:rPr>
              <a:t>découvert</a:t>
            </a:r>
            <a:r>
              <a:rPr lang="fr-FR" dirty="0">
                <a:latin typeface="Arial" panose="020B0604020202020204" pitchFamily="34" charset="0"/>
                <a:ea typeface="Calibri" panose="020F0502020204030204" pitchFamily="34" charset="0"/>
                <a:cs typeface="Arial" panose="020B0604020202020204" pitchFamily="34" charset="0"/>
              </a:rPr>
              <a:t> est un </a:t>
            </a:r>
            <a:r>
              <a:rPr lang="fr-FR" b="1" dirty="0">
                <a:latin typeface="Arial" panose="020B0604020202020204" pitchFamily="34" charset="0"/>
                <a:ea typeface="Calibri" panose="020F0502020204030204" pitchFamily="34" charset="0"/>
                <a:cs typeface="Arial" panose="020B0604020202020204" pitchFamily="34" charset="0"/>
              </a:rPr>
              <a:t>prêt d’argent</a:t>
            </a:r>
            <a:r>
              <a:rPr lang="fr-FR" dirty="0">
                <a:latin typeface="Arial" panose="020B0604020202020204" pitchFamily="34" charset="0"/>
                <a:ea typeface="Calibri" panose="020F0502020204030204" pitchFamily="34" charset="0"/>
                <a:cs typeface="Arial" panose="020B0604020202020204" pitchFamily="34" charset="0"/>
              </a:rPr>
              <a:t> par la banque qui génère des frais (notamment des intérêts qu’on appelle des agios) en contrepartie. Le découvert n’est pas un droit. Il faut prévoir une autorisation de découvert avec sa banque. Celle-ci n’est pas obligée de l’accorder.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Sur certains comptes bancaires, être à découvert n’est pas autorisé. En cas de dépassement du découvert autorisé, les frais facturés par la banque sont encore plus importants.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prêt d’argent</a:t>
            </a:r>
            <a:r>
              <a:rPr lang="fr-FR" dirty="0">
                <a:latin typeface="Arial" panose="020B0604020202020204" pitchFamily="34" charset="0"/>
                <a:ea typeface="Calibri" panose="020F0502020204030204" pitchFamily="34" charset="0"/>
                <a:cs typeface="Arial" panose="020B0604020202020204" pitchFamily="34" charset="0"/>
              </a:rPr>
              <a:t> s’appelle aussi un </a:t>
            </a:r>
            <a:r>
              <a:rPr lang="fr-FR" b="1" dirty="0">
                <a:latin typeface="Arial" panose="020B0604020202020204" pitchFamily="34" charset="0"/>
                <a:ea typeface="Calibri" panose="020F0502020204030204" pitchFamily="34" charset="0"/>
                <a:cs typeface="Arial" panose="020B0604020202020204" pitchFamily="34" charset="0"/>
              </a:rPr>
              <a:t>crédit</a:t>
            </a:r>
            <a:r>
              <a:rPr lang="fr-FR" dirty="0">
                <a:latin typeface="Arial" panose="020B0604020202020204" pitchFamily="34" charset="0"/>
                <a:ea typeface="Calibri" panose="020F0502020204030204" pitchFamily="34" charset="0"/>
                <a:cs typeface="Arial" panose="020B0604020202020204" pitchFamily="34" charset="0"/>
              </a:rPr>
              <a:t> (cf. thème 7 dans la présentation). Il ne faut donc pas le confondre avec le mot « crédit » signifiant «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 Les autres éléments s’affichent en 3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s’affiche. Un premier parallèle avec le budget peut être établi. Pour une introduction aux moyens de paiement (cf. thème 3) l’enseignant peut poser la question suivante en complément : « </a:t>
            </a:r>
            <a:r>
              <a:rPr lang="fr-FR" b="1" dirty="0">
                <a:latin typeface="Arial" panose="020B0604020202020204" pitchFamily="34" charset="0"/>
                <a:ea typeface="Calibri" panose="020F0502020204030204" pitchFamily="34" charset="0"/>
                <a:cs typeface="Arial" panose="020B0604020202020204" pitchFamily="34" charset="0"/>
              </a:rPr>
              <a:t>Comment arrive l’argent qui est crédité sur le compte ?</a:t>
            </a:r>
            <a:r>
              <a:rPr lang="fr-FR" dirty="0">
                <a:latin typeface="Arial" panose="020B0604020202020204" pitchFamily="34" charset="0"/>
                <a:ea typeface="Calibri" panose="020F0502020204030204" pitchFamily="34" charset="0"/>
                <a:cs typeface="Arial" panose="020B0604020202020204" pitchFamily="34" charset="0"/>
              </a:rPr>
              <a:t> ». Plusieurs réponses sont possibles, par exemple : par dépôts d’espèces (billets et pièces), remises de chèques, virements,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Exemple d’un solde bancaire positif (ou créditeur). Faire le parallèle avec le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solde bancaire négatif (ou débiteur). Faire le parallèle avec le budget. Une icône « Découvert » est affiché afin de lancer une discussion sur ce qu’est un découvert (cf. L’essentiel).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 Un découvert bancaire, c'est quoi ?» sur la chaine YouTube de l’association CRESUS </a:t>
            </a:r>
            <a:r>
              <a:rPr lang="fr-FR" b="1"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https://www.youtube.com/watch?v=S7R23pyCAV4</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483134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Retenir les notions essentielles associées à la gestion du compte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bien gérer son compte, il faut le consulter régulièrement afin d’éviter d’être à découvert et détecter des fraudes ; choisir à chaque fois que cela est possible d’être prélevé automatiquement afin de régler ses dépenses en temps et en heure et donc prévoir la provision nécessaire au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consulter régulièrement son compte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y a plusieurs façons de consulter ses comptes en fonction de sa banque : par Internet, application mobile, téléphone (application de la banque) ou via un distributeur.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se passe-t-il s’il n’y a pas assez d’argent sur le compte pour payer un achat avec la carte ou avec un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la banque va laisser passer l’opération et le compte sera à découvert (cela occasionne des frais…).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Soit elle va rejeter l’opération pour absence ou insuffisance de provision avec comme conséquence possible des frais bancaires, une interdiction bancaire, voire en cas d’incidents répétés, la clôture du compte (la banque a le droit de fermer le compte, en laissant un délai de préavis de deux mois au titulaire du compte). </a:t>
            </a:r>
            <a:r>
              <a:rPr lang="fr-FR" b="1" dirty="0">
                <a:latin typeface="Arial" panose="020B0604020202020204" pitchFamily="34" charset="0"/>
                <a:ea typeface="Times New Roman" panose="02020603050405020304" pitchFamily="18" charset="0"/>
                <a:cs typeface="Times New Roman" panose="02020603050405020304" pitchFamily="18" charset="0"/>
              </a:rPr>
              <a:t>D’où l’intérêt d’anticiper</a:t>
            </a:r>
            <a:r>
              <a:rPr lang="fr-FR" dirty="0">
                <a:latin typeface="Arial" panose="020B0604020202020204" pitchFamily="34" charset="0"/>
                <a:ea typeface="Times New Roman" panose="02020603050405020304" pitchFamily="18" charset="0"/>
                <a:cs typeface="Times New Roman" panose="02020603050405020304" pitchFamily="18" charset="0"/>
              </a:rPr>
              <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vous avez une carte à autorisation systématique, vous ne pourrez tout simplement pas payer.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La seconde question est affichée. L’enseignant peut poser cette question à ses élèves et recueillir leurs réponses. Elles sont disponibles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Times New Roman" panose="02020603050405020304" pitchFamily="18" charset="0"/>
              </a:rPr>
              <a:t>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rejet d’un chèque, il y a un risque d’inscription au </a:t>
            </a:r>
            <a:r>
              <a:rPr lang="fr-FR" b="1" dirty="0">
                <a:latin typeface="Arial" panose="020B0604020202020204" pitchFamily="34" charset="0"/>
                <a:ea typeface="Calibri" panose="020F0502020204030204" pitchFamily="34" charset="0"/>
                <a:cs typeface="Arial" panose="020B0604020202020204" pitchFamily="34" charset="0"/>
              </a:rPr>
              <a:t>Fichier Central des Chèques (FCC)</a:t>
            </a:r>
            <a:r>
              <a:rPr lang="fr-FR" dirty="0">
                <a:latin typeface="Arial" panose="020B0604020202020204" pitchFamily="34" charset="0"/>
                <a:ea typeface="Calibri" panose="020F0502020204030204" pitchFamily="34" charset="0"/>
                <a:cs typeface="Arial" panose="020B0604020202020204" pitchFamily="34" charset="0"/>
              </a:rPr>
              <a:t> par la banque qui gère le compte. Le fichier est géré par la Banque de France. La conséquence est l’interdiction d’émettre des chèques tant que le chèque rejeté n’a pas été régularisé. C’est ce qu’on appelle dans le langage courant être « </a:t>
            </a:r>
            <a:r>
              <a:rPr lang="fr-FR" b="1" dirty="0">
                <a:latin typeface="Arial" panose="020B0604020202020204" pitchFamily="34" charset="0"/>
                <a:ea typeface="Calibri" panose="020F0502020204030204" pitchFamily="34" charset="0"/>
                <a:cs typeface="Arial" panose="020B0604020202020204" pitchFamily="34" charset="0"/>
              </a:rPr>
              <a:t>interdit bancaire</a:t>
            </a:r>
            <a:r>
              <a:rPr lang="fr-FR" dirty="0">
                <a:latin typeface="Arial" panose="020B0604020202020204" pitchFamily="34" charset="0"/>
                <a:ea typeface="Calibri" panose="020F0502020204030204" pitchFamily="34" charset="0"/>
                <a:cs typeface="Arial" panose="020B0604020202020204" pitchFamily="34" charset="0"/>
              </a:rPr>
              <a:t> » (on peut aussi être interdit bancaire pour utilisation abusive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Dans ce cas, il y a obligation de restituer son chéquier et/ou sa carte bancaire à la banque, ce qui limite la possibilité de faire des paiements.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a:t>
            </a:r>
            <a:r>
              <a:rPr lang="fr-FR" dirty="0">
                <a:latin typeface="Arial" panose="020B0604020202020204" pitchFamily="34" charset="0"/>
                <a:ea typeface="Calibri" panose="020F0502020204030204" pitchFamily="34" charset="0"/>
                <a:cs typeface="Arial" panose="020B0604020202020204" pitchFamily="34" charset="0"/>
              </a:rPr>
              <a:t> : les frais de rejet (de chèque, de prélèvement...) peuvent être très élevés. Par exemple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chèque inférieur à 50 € peuvent aller jusqu’à 30 €. Ceux d’un chèque supérieur à 50 € peuvent aller jusqu’à 50 € (sauf cas particuliers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de rejet d’un virement ou d’un prélèvement peuvent aller jusqu’à 20 € sans en excéder le montant (sauf cas particulier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pour dépassement de découvert autorisé peuvent aller jusqu’à 8 € par opération et 80 € par mois (sauf cas particulier *).</a:t>
            </a: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Frais d’incident : il existe désormais en France un plafonnement des frais d’incident bancaire pour les personnes en situation de fragilité financière, notamment celles qui sont surendettées ou qui sont inscrites depuis au moins 3 mois au FCC.</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3576829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17</a:t>
            </a:fld>
            <a:endParaRPr lang="fr-FR" dirty="0"/>
          </a:p>
        </p:txBody>
      </p:sp>
    </p:spTree>
    <p:extLst>
      <p:ext uri="{BB962C8B-B14F-4D97-AF65-F5344CB8AC3E}">
        <p14:creationId xmlns:p14="http://schemas.microsoft.com/office/powerpoint/2010/main" val="27293591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l‘épargne » sur la chaine YouTube d’EDUCFI Banque de France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www.youtube.com/watch?v=qMGNe2Rbnsc&amp;list=PL5s7tS3YwHhbtl8w-YaJfBxtWZjVbiQe9&amp;index=23</a:t>
            </a:r>
            <a:r>
              <a:rPr lang="fr-FR" b="0" u="sng" baseline="0" dirty="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https://podeduc.apps.education.fr/video/68260-lepargne/</a:t>
            </a:r>
            <a:endParaRPr kumimoji="0" lang="fr-FR" sz="1200" b="0" i="0" u="none" strike="noStrike" kern="1200" cap="none" spc="0" normalizeH="0" baseline="0" noProof="0" dirty="0" smtClean="0">
              <a:ln>
                <a:noFill/>
              </a:ln>
              <a:solidFill>
                <a:prstClr val="black"/>
              </a:solidFill>
              <a:effectLst/>
              <a:uLnTx/>
              <a:uFillTx/>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472882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19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l’épargne et l’intérêt d’épargner.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D’autres mots pour « épargner » : économiser, mettre de l’argent de côté.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L’argent disponible, une fois toutes les dépenses faites, peut constituer de l’épargne. Si on ne le dépense pas, on peut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garder sur son compte pour de futures dépenses, ou encore dans une tirelire (dans ce cas, il ne rapporte rien),</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Ou le placer pour toucher des intérêts.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 Il peut également leur demander des synonymes du mot « épargner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des propositions. L’enseignant peut rapprocher les réponses des élèves et les propositions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méthode des enveloppes</a:t>
            </a:r>
            <a:r>
              <a:rPr lang="fr-FR" dirty="0">
                <a:latin typeface="Arial" panose="020B0604020202020204" pitchFamily="34" charset="0"/>
                <a:ea typeface="Calibri" panose="020F0502020204030204" pitchFamily="34" charset="0"/>
                <a:cs typeface="Arial" panose="020B0604020202020204" pitchFamily="34" charset="0"/>
              </a:rPr>
              <a:t> : l’icône BONUS en bas à droite de la diapositive permet d’accéder au </a:t>
            </a:r>
            <a:r>
              <a:rPr lang="fr-FR" dirty="0">
                <a:latin typeface="Arial" panose="020B0604020202020204" pitchFamily="34" charset="0"/>
                <a:ea typeface="Calibri" panose="020F0502020204030204" pitchFamily="34" charset="0"/>
                <a:cs typeface="Times New Roman" panose="02020603050405020304" pitchFamily="18" charset="0"/>
              </a:rPr>
              <a:t>site de la Banque de France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mesquestionsdargent.fr</a:t>
            </a:r>
            <a:r>
              <a:rPr lang="fr-FR" dirty="0">
                <a:latin typeface="Arial" panose="020B0604020202020204" pitchFamily="34" charset="0"/>
                <a:ea typeface="Calibri" panose="020F0502020204030204" pitchFamily="34" charset="0"/>
                <a:cs typeface="Times New Roman" panose="02020603050405020304" pitchFamily="18" charset="0"/>
              </a:rPr>
              <a:t>  où est expliquée la méthode des enveloppes (ou « cash </a:t>
            </a:r>
            <a:r>
              <a:rPr lang="fr-FR" dirty="0" err="1">
                <a:latin typeface="Arial" panose="020B0604020202020204" pitchFamily="34" charset="0"/>
                <a:ea typeface="Calibri" panose="020F0502020204030204" pitchFamily="34" charset="0"/>
                <a:cs typeface="Times New Roman" panose="02020603050405020304" pitchFamily="18" charset="0"/>
              </a:rPr>
              <a:t>stuffing</a:t>
            </a:r>
            <a:r>
              <a:rPr lang="fr-FR" dirty="0">
                <a:latin typeface="Arial" panose="020B0604020202020204" pitchFamily="34" charset="0"/>
                <a:ea typeface="Calibri" panose="020F0502020204030204" pitchFamily="34" charset="0"/>
                <a:cs typeface="Times New Roman" panose="02020603050405020304" pitchFamily="18" charset="0"/>
              </a:rPr>
              <a:t> ») qui est une méthode simple pour mettre de l’argent de côté. </a:t>
            </a:r>
            <a:r>
              <a:rPr lang="fr-FR"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4"/>
              </a:rPr>
              <a:t>https://www.mesquestionsdargent.fr/budget/methode-enveloppes-budgetaires</a:t>
            </a:r>
            <a:r>
              <a:rPr lang="fr-FR" dirty="0">
                <a:latin typeface="Arial" panose="020B0604020202020204" pitchFamily="34" charset="0"/>
                <a:ea typeface="Calibri" panose="020F0502020204030204" pitchFamily="34" charset="0"/>
                <a:cs typeface="Times New Roman" panose="02020603050405020304" pitchFamily="18" charset="0"/>
              </a:rPr>
              <a:t>.</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Les produits d’épargne</a:t>
            </a:r>
            <a:r>
              <a:rPr lang="fr-FR" dirty="0">
                <a:latin typeface="Arial" panose="020B0604020202020204" pitchFamily="34" charset="0"/>
                <a:ea typeface="Calibri" panose="020F0502020204030204" pitchFamily="34" charset="0"/>
                <a:cs typeface="Times New Roman" panose="02020603050405020304" pitchFamily="18" charset="0"/>
              </a:rPr>
              <a:t> : Les produits d’épargne sont décrits quelques diapositives plus loin. Concrètement, il s’agit des livrets d’épargne, assurance vie, compte épargne, etc. Évoquer les produits d’épargne ici permet de faire le lien avec les diapositives suivantes sur le taux d’intérêt.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168056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a:t>
            </a:fld>
            <a:endParaRPr lang="fr-FR" dirty="0"/>
          </a:p>
        </p:txBody>
      </p:sp>
      <p:sp>
        <p:nvSpPr>
          <p:cNvPr id="5" name="Espace réservé des notes 4"/>
          <p:cNvSpPr>
            <a:spLocks noGrp="1"/>
          </p:cNvSpPr>
          <p:nvPr>
            <p:ph type="body" sz="quarter" idx="11"/>
          </p:nvPr>
        </p:nvSpPr>
        <p:spPr>
          <a:xfrm>
            <a:off x="215901" y="4324865"/>
            <a:ext cx="6451600" cy="5314434"/>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les différents thèmes du passeport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passeport est structuré en </a:t>
            </a:r>
            <a:r>
              <a:rPr lang="fr-FR" dirty="0" smtClean="0">
                <a:latin typeface="Arial" panose="020B0604020202020204" pitchFamily="34" charset="0"/>
                <a:ea typeface="Calibri" panose="020F0502020204030204" pitchFamily="34" charset="0"/>
                <a:cs typeface="Arial" panose="020B0604020202020204" pitchFamily="34" charset="0"/>
              </a:rPr>
              <a:t>2 parties et 6 thèmes.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a:solidFill>
                  <a:srgbClr val="000000"/>
                </a:solidFill>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r>
              <a:rPr lang="fr-FR" dirty="0" smtClean="0">
                <a:solidFill>
                  <a:srgbClr val="000000"/>
                </a:solidFill>
                <a:latin typeface="Arial" panose="020B0604020202020204" pitchFamily="34" charset="0"/>
                <a:ea typeface="Calibri" panose="020F0502020204030204" pitchFamily="34" charset="0"/>
              </a:rPr>
              <a:t>.</a:t>
            </a:r>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a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solidFill>
                  <a:srgbClr val="000000"/>
                </a:solidFill>
                <a:latin typeface="Arial" panose="020B0604020202020204" pitchFamily="34" charset="0"/>
              </a:rPr>
              <a:t>La maison qui symbolise</a:t>
            </a:r>
            <a:r>
              <a:rPr lang="fr-FR" baseline="0" dirty="0" smtClean="0">
                <a:solidFill>
                  <a:srgbClr val="000000"/>
                </a:solidFill>
                <a:latin typeface="Arial" panose="020B0604020202020204" pitchFamily="34" charset="0"/>
              </a:rPr>
              <a:t> le sommaire </a:t>
            </a:r>
            <a:r>
              <a:rPr lang="fr-FR" dirty="0" smtClean="0">
                <a:solidFill>
                  <a:srgbClr val="000000"/>
                </a:solidFill>
                <a:latin typeface="Arial" panose="020B0604020202020204" pitchFamily="34" charset="0"/>
              </a:rPr>
              <a:t>est présente</a:t>
            </a:r>
            <a:r>
              <a:rPr lang="fr-FR" baseline="0" dirty="0" smtClean="0">
                <a:solidFill>
                  <a:srgbClr val="000000"/>
                </a:solidFill>
                <a:latin typeface="Arial" panose="020B0604020202020204" pitchFamily="34" charset="0"/>
              </a:rPr>
              <a:t> sur la dernière diapositive de chaque thème. Lorsque vous cliquez dessus, vous revenez sur le sommaire directement.	</a:t>
            </a:r>
            <a:endParaRPr lang="fr-FR" dirty="0" smtClean="0"/>
          </a:p>
          <a:p>
            <a:endParaRPr lang="fr-FR" dirty="0" smtClean="0">
              <a:solidFill>
                <a:srgbClr val="000000"/>
              </a:solidFill>
              <a:latin typeface="Arial" panose="020B0604020202020204" pitchFamily="34" charset="0"/>
              <a:ea typeface="Calibri" panose="020F0502020204030204" pitchFamily="34" charset="0"/>
            </a:endParaRPr>
          </a:p>
          <a:p>
            <a:endParaRPr lang="fr-FR" dirty="0" smtClean="0">
              <a:solidFill>
                <a:srgbClr val="000000"/>
              </a:solidFill>
              <a:latin typeface="Arial" panose="020B0604020202020204" pitchFamily="34" charset="0"/>
            </a:endParaRPr>
          </a:p>
          <a:p>
            <a:endParaRPr lang="fr-FR" dirty="0"/>
          </a:p>
          <a:p>
            <a:endParaRPr lang="fr-FR" dirty="0"/>
          </a:p>
        </p:txBody>
      </p:sp>
      <p:sp>
        <p:nvSpPr>
          <p:cNvPr id="6" name="Espace réservé des notes 5"/>
          <p:cNvSpPr>
            <a:spLocks noGrp="1"/>
          </p:cNvSpPr>
          <p:nvPr>
            <p:ph type="body" idx="1"/>
          </p:nvPr>
        </p:nvSpPr>
        <p:spPr>
          <a:xfrm>
            <a:off x="215901" y="2159000"/>
            <a:ext cx="6451600" cy="2165864"/>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Objectif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Présenter les différents thèmes du passeport collège.</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L’essentiel</a:t>
            </a:r>
            <a:r>
              <a:rPr lang="fr-FR" sz="1200" dirty="0" smtClean="0">
                <a:effectLst/>
                <a:latin typeface="Arial" panose="020B0604020202020204" pitchFamily="34" charset="0"/>
                <a:ea typeface="Calibri" panose="020F0502020204030204" pitchFamily="34" charset="0"/>
                <a:cs typeface="Arial" panose="020B0604020202020204" pitchFamily="34" charset="0"/>
              </a:rPr>
              <a:t> :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Le passeport est structuré en 8 thèmes avec une progression logique. Il est toutefois possible de dérouler les thèmes dans un ordre différent.</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Fonctionnement de la diapositive</a:t>
            </a:r>
            <a:r>
              <a:rPr lang="fr-FR" sz="1200"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r>
              <a:rPr lang="fr-FR" sz="1200" dirty="0" smtClean="0">
                <a:solidFill>
                  <a:srgbClr val="000000"/>
                </a:solidFill>
                <a:effectLst/>
                <a:latin typeface="Arial" panose="020B0604020202020204" pitchFamily="34" charset="0"/>
                <a:ea typeface="Calibri" panose="020F0502020204030204" pitchFamily="34" charset="0"/>
              </a:rPr>
              <a:t>Tous les éléments de la diapositive s’affichent en une fois. Il est possible de cliquer sur les libellés de chaque thème pour se positionner directement sur la première diapositive du thème.</a:t>
            </a:r>
            <a:endParaRPr lang="fr-FR" dirty="0"/>
          </a:p>
        </p:txBody>
      </p:sp>
    </p:spTree>
    <p:extLst>
      <p:ext uri="{BB962C8B-B14F-4D97-AF65-F5344CB8AC3E}">
        <p14:creationId xmlns:p14="http://schemas.microsoft.com/office/powerpoint/2010/main" val="9265461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caractéristiques des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Soyez attentif quand vous choisissez un produit financier pour placer votre épargne. </a:t>
            </a:r>
            <a:r>
              <a:rPr lang="fr-FR" dirty="0">
                <a:latin typeface="Arial" panose="020B0604020202020204" pitchFamily="34" charset="0"/>
                <a:ea typeface="Calibri" panose="020F0502020204030204" pitchFamily="34" charset="0"/>
                <a:cs typeface="Arial" panose="020B0604020202020204" pitchFamily="34" charset="0"/>
              </a:rPr>
              <a:t>Il existe en effet différentes sortes de produits de placement avec des caractéristiques très diverses : cela va des produits « sûrs » et qui rapportent « un peu » à des produits qui peuvent rapporter « plus » et ne sont pas « garantis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garantis (sûrs) </a:t>
            </a:r>
            <a:r>
              <a:rPr lang="fr-FR" dirty="0">
                <a:latin typeface="Arial" panose="020B0604020202020204" pitchFamily="34" charset="0"/>
                <a:ea typeface="Times New Roman" panose="02020603050405020304" pitchFamily="18" charset="0"/>
                <a:cs typeface="Times New Roman" panose="02020603050405020304" pitchFamily="18" charset="0"/>
              </a:rPr>
              <a:t>tels qu’un livret bancaire (ou un Plan Épargne Logement) sont des produits dont les placements (sommes placées) sont garantis. En contrepartie, ces produits rapportent peu. C’est intéressant quand on veut, par exemple, épargner pour avoir de l’argent rapidement disponible en cas d’imprévu ou pour un projet à court terme. </a:t>
            </a:r>
          </a:p>
          <a:p>
            <a:pPr marL="342900" lvl="0" indent="-34290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Les produits non garantis (risqués) </a:t>
            </a:r>
            <a:r>
              <a:rPr lang="fr-FR" dirty="0">
                <a:latin typeface="Arial" panose="020B0604020202020204" pitchFamily="34" charset="0"/>
                <a:ea typeface="Times New Roman" panose="02020603050405020304" pitchFamily="18" charset="0"/>
                <a:cs typeface="Times New Roman" panose="02020603050405020304" pitchFamily="18" charset="0"/>
              </a:rPr>
              <a:t>tels que les actions sont des produits qui peuvent rapporter plus. Ils correspondent à un placement de long terme, que l’on fait avec de l’argent dont on pense ne pas avoir besoin rapidement, et au sujet duquel on accepte de prendre un risque de perte, en échange de la possibilité de faire un gain plus important que sur un placement garanti. Au sein de cette famille de produits, il y a des placements plus ou moins risqués.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infographie sur les principaux produits d’épargne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réalisée par la Banque de France, accessible directement sur la diapositive</a:t>
            </a:r>
            <a:r>
              <a:rPr lang="fr-FR" b="1" dirty="0">
                <a:latin typeface="Arial" panose="020B0604020202020204" pitchFamily="34" charset="0"/>
                <a:ea typeface="Calibri" panose="020F0502020204030204" pitchFamily="34" charset="0"/>
                <a:cs typeface="Arial" panose="020B0604020202020204" pitchFamily="34" charset="0"/>
              </a:rPr>
              <a:t>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https://view.genially.com/61f7c78e07d9ad001971cee9/interactive-content-infographie-produits-depargne-en-fonction-du-risque</a:t>
            </a:r>
            <a:r>
              <a:rPr lang="fr-FR" dirty="0">
                <a:latin typeface="Arial" panose="020B0604020202020204" pitchFamily="34" charset="0"/>
                <a:ea typeface="Calibri" panose="020F0502020204030204" pitchFamily="34" charset="0"/>
                <a:cs typeface="Arial" panose="020B0604020202020204" pitchFamily="34" charset="0"/>
              </a:rPr>
              <a:t>, vous donne un aperçu des principaux produits d’épargne positionnés sur une courbe risque-rendement.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trois critères importants pour faire un choix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rendement : ce que ça va rapporter, en % (taux d’intérêt)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disponibilité de l’argent : est-ce que je peux m’en servir n’importe quand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niveau de risque : est-ce que je suis prêt à perdre une partie voire la totalité de l’argent mis de côté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Avant de choisir, il faut réfléchir à ce dont on a besoin. Cela nécessite de toujours bien se faire expliquer et de bien comprendre le placement proposé avant de se décider.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aux arnaques à l’épargne :</a:t>
            </a:r>
            <a:r>
              <a:rPr lang="fr-FR" dirty="0">
                <a:latin typeface="Arial" panose="020B0604020202020204" pitchFamily="34" charset="0"/>
                <a:ea typeface="Calibri" panose="020F0502020204030204" pitchFamily="34" charset="0"/>
                <a:cs typeface="Arial" panose="020B0604020202020204" pitchFamily="34" charset="0"/>
              </a:rPr>
              <a:t> les personnes sont attirées sur Internet, par SMS ou sur les réseaux sociaux par des propositions de produits qui soi-disant font tout à la fois : rapporter beaucoup, sans prendre de risque. Il faut faire très attention quand cela paraît « trop beau », car le plus souvent, l’argent disparaît. Le produit et la société qui le propose n’existent pas. Attention donc aux messages ou aux publicités qui vantent des produits trop « miraculeux » pour être honnêtes.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question est affichée. L’enseignant peut poser cette question à ses élèves et recueillir leurs réponses. En cliquant sur « nombreux produits d’épargne » il peut accéder à l’infographie proposée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les propositions de la diapositive. Un message d’avertissement est également affiché concernant les arnaques aux produits d’épargne.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livret d’épargne appartient à la famille des produits garantis. C’est un compte ouvert auprès d’une banque et dont l’argent déposé rapporte des intérêts. L’argent reste disponible, c’est-à-dire qu’on peut à tout moment effectuer des retraits et des dépôts. Il n’est pas possible en revanche de réaliser des paiements avec ce type de compte.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Connaissez-vous des noms de livrets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réglementée</a:t>
            </a:r>
            <a:r>
              <a:rPr lang="fr-FR" dirty="0">
                <a:latin typeface="Arial" panose="020B0604020202020204" pitchFamily="34" charset="0"/>
                <a:ea typeface="Times New Roman" panose="02020603050405020304" pitchFamily="18" charset="0"/>
                <a:cs typeface="Times New Roman" panose="02020603050405020304" pitchFamily="18" charset="0"/>
              </a:rPr>
              <a:t> (caractéristiques et taux fixés par l’État - intérêts exonérés d’impôt sur le revenu et de cotisations sociales) : livret A (plafond : 22 950 €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LDDS (Livret de Développement Durable et Solidaire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plafond : 12 000 €), livret jeune (12-25 ans - taux 3%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2023 - le taux du livret jeune est fixé librement par les banques mais il doit être au moins égal à celui du livret A – plafond : 1 600 €), Livret d’Épargne Populaire (LEP – taux : 4%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août 2024 - plafond : 10 000 € au 1</a:t>
            </a:r>
            <a:r>
              <a:rPr lang="fr-FR" baseline="30000" dirty="0">
                <a:latin typeface="Arial" panose="020B0604020202020204" pitchFamily="34" charset="0"/>
                <a:ea typeface="Times New Roman" panose="02020603050405020304" pitchFamily="18" charset="0"/>
                <a:cs typeface="Times New Roman" panose="02020603050405020304" pitchFamily="18" charset="0"/>
              </a:rPr>
              <a:t>er</a:t>
            </a:r>
            <a:r>
              <a:rPr lang="fr-FR" dirty="0">
                <a:latin typeface="Arial" panose="020B0604020202020204" pitchFamily="34" charset="0"/>
                <a:ea typeface="Times New Roman" panose="02020603050405020304" pitchFamily="18" charset="0"/>
                <a:cs typeface="Times New Roman" panose="02020603050405020304" pitchFamily="18" charset="0"/>
              </a:rPr>
              <a:t> octobre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a:t>
            </a:r>
            <a:r>
              <a:rPr lang="fr-FR" b="1" dirty="0">
                <a:latin typeface="Arial" panose="020B0604020202020204" pitchFamily="34" charset="0"/>
                <a:ea typeface="Times New Roman" panose="02020603050405020304" pitchFamily="18" charset="0"/>
                <a:cs typeface="Times New Roman" panose="02020603050405020304" pitchFamily="18" charset="0"/>
              </a:rPr>
              <a:t>livrets d’épargne non réglementée</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b="1" dirty="0">
                <a:latin typeface="Arial" panose="020B0604020202020204" pitchFamily="34" charset="0"/>
                <a:ea typeface="Times New Roman" panose="02020603050405020304" pitchFamily="18" charset="0"/>
                <a:cs typeface="Times New Roman" panose="02020603050405020304" pitchFamily="18" charset="0"/>
              </a:rPr>
              <a:t>comptes sur livrets</a:t>
            </a:r>
            <a:r>
              <a:rPr lang="fr-FR" dirty="0">
                <a:latin typeface="Arial" panose="020B0604020202020204" pitchFamily="34" charset="0"/>
                <a:ea typeface="Times New Roman" panose="02020603050405020304" pitchFamily="18" charset="0"/>
                <a:cs typeface="Times New Roman" panose="02020603050405020304" pitchFamily="18" charset="0"/>
              </a:rPr>
              <a:t> : ce sont les banques, et non pas l’État, qui déterminent notamment le taux d’intérêt. Les intérêts sont soumis à l’impôt sur le revenu et aux cotisations sociales. Chaque banque propose donc son propre livret.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détenteur d’un livret est sûr de récupérer au minimum l’argent qu’il a versé dessus, ce qui n’est pas le cas avec d’autres produits d’épargne. En contrepartie, il ne rapporte pas beaucoup. Il est interdit de cumuler plusieurs livrets réglementés identiques mais il est possible d’avoir plusieurs livrets d’épargne différents.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d’autres produits d’épargne tels que le Plan Épargne Logement (PEL), l’assurance-vie, etc. Comme pour les livrets, certains sont réglementés et d’autres pas.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7612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qu'est-ce qu'un taux d'intérêt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www.youtube.com/watch?v=8KWY33PTLUQ</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https://podeduc.apps.education.fr/video/68269-le-taux-dinteret/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6372567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la notion de taux d’intérêt dans le contexte de l’épargne, ainsi que la notion de capitalisation des intérêts.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Qu’est-ce qu’un taux ?</a:t>
            </a:r>
            <a:r>
              <a:rPr lang="fr-FR" dirty="0">
                <a:latin typeface="Arial" panose="020B0604020202020204" pitchFamily="34" charset="0"/>
                <a:ea typeface="Calibri" panose="020F0502020204030204" pitchFamily="34" charset="0"/>
                <a:cs typeface="Arial" panose="020B0604020202020204" pitchFamily="34" charset="0"/>
              </a:rPr>
              <a:t> C’est un nombre qui exprime le rapport entre deux autres nombres. Un taux est souvent exprimé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Que signifie intérêt ?</a:t>
            </a:r>
            <a:r>
              <a:rPr lang="fr-FR" dirty="0">
                <a:latin typeface="Arial" panose="020B0604020202020204" pitchFamily="34" charset="0"/>
                <a:ea typeface="Calibri" panose="020F0502020204030204" pitchFamily="34" charset="0"/>
                <a:cs typeface="Arial" panose="020B0604020202020204" pitchFamily="34" charset="0"/>
              </a:rPr>
              <a:t> C’est la somme qu’on reçoit en échange du prêt de l’argent à quelqu’un.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taux d’intérêt</a:t>
            </a:r>
            <a:r>
              <a:rPr lang="fr-FR" dirty="0">
                <a:latin typeface="Arial" panose="020B0604020202020204" pitchFamily="34" charset="0"/>
                <a:ea typeface="Calibri" panose="020F0502020204030204" pitchFamily="34" charset="0"/>
                <a:cs typeface="Arial" panose="020B0604020202020204" pitchFamily="34" charset="0"/>
              </a:rPr>
              <a:t> permet, quand quelqu’un prête de l’argent à quelqu’un d’autre, d’exprimer le prix de l’argent (ou son coût) en pourcentage.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Exemples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un joueur de basket réalise pour son équipe un panier une fois sur deux, on dit qu’il a un taux de réussite de 50 % dans ses tirs.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sur 100 élèves qui passent un examen, 80 le réussissent, on peut dire que le taux de réussite à cet examen est de 80 %.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le prix d’un objet est de 10 € et qu’il est soldé à 5 €, on peut dire que le taux de réduction est de 50 % car 5 est la moitié de 10.</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autre exemple de taux</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Exemple avec un crédit : Mme Limousin prête 6 000 € à M. Breton, en lui demandant de rembourser 6 300 €, c’est-à-dire 6 000 € qu’elle a prêtés (on dit « le principal » ou « le capital du prêt ») + 300 € qui sont le prix du prêt. Ces 300 € sont les intérêts rapportés par le prêt. Dans cet exemple, le taux d’intérêt du prêt de Mme Limousin est de 5 % (300/6000=0,05).</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première question est affichée.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à faire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 à la première question : </a:t>
            </a:r>
            <a:r>
              <a:rPr lang="fr-FR" b="1" dirty="0">
                <a:latin typeface="Arial" panose="020B0604020202020204" pitchFamily="34" charset="0"/>
                <a:ea typeface="Calibri" panose="020F0502020204030204" pitchFamily="34" charset="0"/>
                <a:cs typeface="Arial" panose="020B0604020202020204" pitchFamily="34" charset="0"/>
              </a:rPr>
              <a:t>204 €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204 = 200 € placés + 4 € d’intérêts versés par la banque (0,02x200=4).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placer de l’argent à la banque, c’est comme le lui prêter. C’est pour cela que la banque verse des intérêts sur les placements que font ses clients chez elle.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la réponse à la seconde question : </a:t>
            </a:r>
            <a:r>
              <a:rPr lang="fr-FR" b="1" dirty="0">
                <a:latin typeface="Arial" panose="020B0604020202020204" pitchFamily="34" charset="0"/>
                <a:ea typeface="Calibri" panose="020F0502020204030204" pitchFamily="34" charset="0"/>
                <a:cs typeface="Arial" panose="020B0604020202020204" pitchFamily="34" charset="0"/>
              </a:rPr>
              <a:t>208,08 €.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prenant l’hypothèse</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qu’il n’y a ni retrait ni alimentation du livret pendant ces deux années, le montant acquis sera la première année de 204 € et la deuxième année de 204 + 2% de 204 soit 208,08 €. C’est ce qu’on appelle « </a:t>
            </a:r>
            <a:r>
              <a:rPr lang="fr-FR" b="1" dirty="0">
                <a:latin typeface="Arial" panose="020B0604020202020204" pitchFamily="34" charset="0"/>
                <a:ea typeface="Calibri" panose="020F0502020204030204" pitchFamily="34" charset="0"/>
                <a:cs typeface="Arial" panose="020B0604020202020204" pitchFamily="34" charset="0"/>
              </a:rPr>
              <a:t>la capitalisation</a:t>
            </a:r>
            <a:r>
              <a:rPr lang="fr-FR" dirty="0">
                <a:latin typeface="Arial" panose="020B0604020202020204" pitchFamily="34" charset="0"/>
                <a:ea typeface="Calibri" panose="020F0502020204030204" pitchFamily="34" charset="0"/>
                <a:cs typeface="Arial" panose="020B0604020202020204" pitchFamily="34" charset="0"/>
              </a:rPr>
              <a:t> ». Dès qu’une somme d’argent est placée sur un compte produisant des intérêts, ils sont au fur et à mesure intégrés au capital et produisent à leur tour des intérêts. Pour expliquer simplement le résultat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a:t>
            </a:r>
            <a:r>
              <a:rPr lang="fr-FR" dirty="0">
                <a:latin typeface="Arial" panose="020B0604020202020204" pitchFamily="34" charset="0"/>
                <a:ea typeface="Arial" panose="020B0604020202020204" pitchFamily="34" charset="0"/>
                <a:cs typeface="Times New Roman" panose="02020603050405020304" pitchFamily="18" charset="0"/>
              </a:rPr>
              <a:t> 200 € de départ produisent toujours 4 € d’intérêts </a:t>
            </a:r>
            <a:r>
              <a:rPr lang="fr-FR" dirty="0">
                <a:latin typeface="Arial" panose="020B0604020202020204" pitchFamily="34" charset="0"/>
                <a:ea typeface="Times New Roman" panose="02020603050405020304" pitchFamily="18" charset="0"/>
                <a:cs typeface="Times New Roman" panose="02020603050405020304" pitchFamily="18" charset="0"/>
              </a:rPr>
              <a:t>la deuxième année,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Et </a:t>
            </a:r>
            <a:r>
              <a:rPr lang="fr-FR" dirty="0">
                <a:latin typeface="Arial" panose="020B0604020202020204" pitchFamily="34" charset="0"/>
                <a:ea typeface="Arial" panose="020B0604020202020204" pitchFamily="34" charset="0"/>
                <a:cs typeface="Times New Roman" panose="02020603050405020304" pitchFamily="18" charset="0"/>
              </a:rPr>
              <a:t>les 4 € d’intérêts gagnés la première année fabriquent à leur tour des intérêts : « Les intérêts fabriquent des intérêts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faciliter le traitement de la seconde question, l’enseignant peut proposer aux élèves 3 solutions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Moins de 208 €.</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208 € exactement.</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spcAft>
                <a:spcPts val="0"/>
              </a:spcAft>
              <a:buFont typeface="+mj-lt"/>
              <a:buAutoNum type="arabicPeriod"/>
            </a:pPr>
            <a:r>
              <a:rPr lang="fr-FR" dirty="0">
                <a:latin typeface="Arial" panose="020B0604020202020204" pitchFamily="34" charset="0"/>
                <a:ea typeface="Arial" panose="020B0604020202020204" pitchFamily="34" charset="0"/>
                <a:cs typeface="Times New Roman" panose="02020603050405020304" pitchFamily="18" charset="0"/>
              </a:rPr>
              <a:t>Un peu plus de 208 € (bonne réponse).</a:t>
            </a:r>
            <a:endParaRPr lang="fr-FR" dirty="0">
              <a:latin typeface="Arial" panose="020B0604020202020204" pitchFamily="34" charset="0"/>
              <a:ea typeface="Times New Roman" panose="02020603050405020304" pitchFamily="18"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5129022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Diapositive introductive du thème</a:t>
            </a: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vidéo sur le crédit est proposée dans la diapositive 48, mais prendre d’abord le temps d’informer les élèves sur les aides financières auxquelles ils peuvent prétendre avant de travailler sur le financement par un crédit semble opportun.</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89807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crédit et ses contraintes.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Le </a:t>
            </a:r>
            <a:r>
              <a:rPr lang="fr-FR" dirty="0" err="1">
                <a:solidFill>
                  <a:srgbClr val="000000"/>
                </a:solidFill>
                <a:latin typeface="Arial" panose="020B0604020202020204" pitchFamily="34" charset="0"/>
                <a:ea typeface="Calibri" panose="020F0502020204030204" pitchFamily="34" charset="0"/>
                <a:cs typeface="Arial" panose="020B0604020202020204" pitchFamily="34" charset="0"/>
              </a:rPr>
              <a:t>crédit,pourquoi</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pas ?» sur la chaine YouTube de la Finance pour tous (IEFP) </a:t>
            </a:r>
            <a:r>
              <a:rPr lang="fr-FR" b="0"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www.youtube.com/watch?v=igz5xdjyaeU</a:t>
            </a:r>
            <a:r>
              <a:rPr lang="fr-FR" b="0"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dirty="0" smtClean="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https://podeduc.apps.education.fr/video/68265-le-credit/</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Deux synonymes pour « crédit » sont « emprunt » et « prêt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expressions « prendre un crédit », « souscrire un crédit », « emprunter de l’argent », « faire un prêt » sont équivalentes.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crédit a un coût : ce sont les intérêts qu’il faudra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différents types de crédit, notamment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immobilier : pour acheter un appartement ou une maison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crédit à la consommation : pour acheter une voiture, de l’électro-ménager…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découvert. Ce type de crédit a été abordé dans le thème 2 « Le compte bancaire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personne adulte peut avoir besoin de souscrire un crédit dans certaines situations. Mais ce n’est pas anodin. La personne adulte doit avoir conscience qu’elle s’engage sur plusieurs années. Elle doit donc bien vérifier sa capacité à rembourser le crédit jusqu’au bout, après avoir fait son budget.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 flèche pour lancer la vidéo ainsi que la première question sont affichées. L’enseignant peut lancer la vidéo, poser la question à ses élèves et recueillir leurs réponses. Il peut également leur demander des mots synonymes de crédit, ainsi que quelques exemples de types de crédit.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 à la question. L’enseignant peut rapprocher les réponses des élèves et la proposition de la diapositive.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deuxième question.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à 6</a:t>
            </a:r>
            <a:r>
              <a:rPr lang="fr-FR" dirty="0">
                <a:latin typeface="Arial" panose="020B0604020202020204" pitchFamily="34" charset="0"/>
                <a:ea typeface="Calibri" panose="020F0502020204030204" pitchFamily="34" charset="0"/>
                <a:cs typeface="Arial" panose="020B0604020202020204" pitchFamily="34" charset="0"/>
              </a:rPr>
              <a:t> : Affichage progressif de la réponse permettant à l’enseignant d’apporter des explications sur chacune des parties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C’est un service payant. Je vais devoir rembourser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somme empruntée (le capital)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intérêts du crédit (la rémunération de l’organisme financier)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Les frais et assurance éventuels.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Affichage de la troisième question.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En plus des intérêts, un crédit peut comporter d’autres frais (des commissions notamment, ou une assurance que la banque impose). Afin de pouvoir connaitre le coût « complet » d’un crédit et le comparer avec un autre, chaque offre de prêt indique le « </a:t>
            </a:r>
            <a:r>
              <a:rPr lang="fr-FR" b="1" dirty="0">
                <a:latin typeface="Arial" panose="020B0604020202020204" pitchFamily="34" charset="0"/>
                <a:ea typeface="Calibri" panose="020F0502020204030204" pitchFamily="34" charset="0"/>
                <a:cs typeface="Times New Roman" panose="02020603050405020304" pitchFamily="18" charset="0"/>
              </a:rPr>
              <a:t>taux annuel effectif global</a:t>
            </a:r>
            <a:r>
              <a:rPr lang="fr-FR" dirty="0">
                <a:latin typeface="Arial" panose="020B0604020202020204" pitchFamily="34" charset="0"/>
                <a:ea typeface="Calibri" panose="020F0502020204030204" pitchFamily="34" charset="0"/>
                <a:cs typeface="Times New Roman" panose="02020603050405020304" pitchFamily="18" charset="0"/>
              </a:rPr>
              <a:t> » (TAEG).  C’est un taux « tous frais obligatoires compris ».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en France un </a:t>
            </a:r>
            <a:r>
              <a:rPr lang="fr-FR" b="1" dirty="0">
                <a:latin typeface="Arial" panose="020B0604020202020204" pitchFamily="34" charset="0"/>
                <a:ea typeface="Calibri" panose="020F0502020204030204" pitchFamily="34" charset="0"/>
                <a:cs typeface="Times New Roman" panose="02020603050405020304" pitchFamily="18" charset="0"/>
              </a:rPr>
              <a:t>taux d’usure</a:t>
            </a:r>
            <a:r>
              <a:rPr lang="fr-FR" dirty="0">
                <a:latin typeface="Arial" panose="020B0604020202020204" pitchFamily="34" charset="0"/>
                <a:ea typeface="Calibri" panose="020F0502020204030204" pitchFamily="34" charset="0"/>
                <a:cs typeface="Times New Roman" panose="02020603050405020304" pitchFamily="18" charset="0"/>
              </a:rPr>
              <a:t>, c’est-à-dire un taux publié par la Banque de France qu’une banque n’a pas le droit de dépasser pour facturer un crédit.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Pour une même somme empruntée, </a:t>
            </a:r>
            <a:r>
              <a:rPr lang="fr-FR" b="1" dirty="0">
                <a:latin typeface="Arial" panose="020B0604020202020204" pitchFamily="34" charset="0"/>
                <a:ea typeface="Calibri" panose="020F0502020204030204" pitchFamily="34" charset="0"/>
                <a:cs typeface="Times New Roman" panose="02020603050405020304" pitchFamily="18" charset="0"/>
              </a:rPr>
              <a:t>plus le remboursement est étalé dans le temps, plus le crédit est cher</a:t>
            </a:r>
            <a:r>
              <a:rPr lang="fr-FR" dirty="0">
                <a:latin typeface="Arial" panose="020B0604020202020204" pitchFamily="34" charset="0"/>
                <a:ea typeface="Calibri" panose="020F0502020204030204" pitchFamily="34" charset="0"/>
                <a:cs typeface="Times New Roman" panose="02020603050405020304" pitchFamily="18" charset="0"/>
              </a:rPr>
              <a:t> (car plus le capital emprunté « a du temps » pour produire des intérêts).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Toute personne peut prêter de l’argent à une autre si elle le fait exceptionnellement. En revanche, faire « habituellement » des prêts est réservé à des entreprises agréées, les établissements de crédit (banques, sociétés de financement…), surveillées par l’ACPR (Autorité de Contrôle Prudentiel et de Résolution), qui est adossée à la Banque de France.</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Lorsqu’une personne est </a:t>
            </a:r>
            <a:r>
              <a:rPr lang="fr-FR" b="1" dirty="0">
                <a:latin typeface="Arial" panose="020B0604020202020204" pitchFamily="34" charset="0"/>
                <a:ea typeface="Calibri" panose="020F0502020204030204" pitchFamily="34" charset="0"/>
                <a:cs typeface="Times New Roman" panose="02020603050405020304" pitchFamily="18" charset="0"/>
              </a:rPr>
              <a:t>surendettée</a:t>
            </a:r>
            <a:r>
              <a:rPr lang="fr-FR" dirty="0">
                <a:latin typeface="Arial" panose="020B0604020202020204" pitchFamily="34" charset="0"/>
                <a:ea typeface="Calibri" panose="020F0502020204030204" pitchFamily="34" charset="0"/>
                <a:cs typeface="Times New Roman" panose="02020603050405020304" pitchFamily="18" charset="0"/>
              </a:rPr>
              <a:t>, c’est-à-dire qu’elle n’arrive pas à faire face à ses dettes, elle peut, si elle est de bonne foi, bénéficier de la procédure de surendettement, gérée par la Banque de France. Une solution est alors recherchée pour étaler le remboursement de ses dettes, voire dans certains cas, en effacer tout ou partie. La Banque de France assure le secrétariat des commissions de surendettement dans chaque département. La procédure est gratuite.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Focus sur l’assurance emprunteur</a:t>
            </a:r>
            <a:r>
              <a:rPr lang="fr-FR" dirty="0">
                <a:latin typeface="Arial" panose="020B0604020202020204" pitchFamily="34" charset="0"/>
                <a:ea typeface="Calibri" panose="020F0502020204030204" pitchFamily="34" charset="0"/>
                <a:cs typeface="Times New Roman" panose="02020603050405020304" pitchFamily="18" charset="0"/>
              </a:rPr>
              <a:t> : lorsqu’on souscrit un crédit, la banque peut exiger une assurance qu’on appelle « assurance emprunteur ». Elle va prendre en charge le remboursement des mensualités à la place de l’emprunteur s’il ne rembourse pas à cause d’une maladie, perte d’emploi, décès… L’assurance emprunteur n’est pas obligatoire sauf pour un crédit immobilier. L’emprunteur est libre de choisir son assurance emprunteur (il n’est pas obligé de souscrire celle proposée par le prêteur si celle qu’il choisit présente des garanties équivalentes).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3088676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moyens de paiement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https://www.youtube.com/watch?v=_</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LPpNQBih2A&amp;list=PL5s7tS3YwHhbtl8w-YaJfBxtWZjVbiQe9&amp;index=2</a:t>
            </a:r>
            <a:r>
              <a:rPr lang="fr-FR" u="none" baseline="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https://podeduc.apps.education.fr/video/68287-les-moyens-de-paiement/</a:t>
            </a:r>
            <a:endParaRPr lang="fr-FR" i="0"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4780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26</a:t>
            </a:fld>
            <a:endParaRPr lang="fr-FR" dirty="0"/>
          </a:p>
        </p:txBody>
      </p:sp>
      <p:sp>
        <p:nvSpPr>
          <p:cNvPr id="5" name="Espace réservé des notes 4"/>
          <p:cNvSpPr>
            <a:spLocks noGrp="1"/>
          </p:cNvSpPr>
          <p:nvPr>
            <p:ph type="body" sz="quarter" idx="11"/>
          </p:nvPr>
        </p:nvSpPr>
        <p:spPr/>
        <p:txBody>
          <a:bodyPr/>
          <a:lstStyle/>
          <a:p>
            <a:r>
              <a:rPr lang="fr-FR" b="1" u="sng" dirty="0"/>
              <a:t>Objectifs de la diapositive</a:t>
            </a:r>
            <a:r>
              <a:rPr lang="fr-FR" dirty="0"/>
              <a:t> :</a:t>
            </a:r>
          </a:p>
          <a:p>
            <a:r>
              <a:rPr lang="fr-FR" dirty="0"/>
              <a:t>Présenter les pièces et les billets en euros et la notion de « cours légal ».</a:t>
            </a:r>
          </a:p>
          <a:p>
            <a:r>
              <a:rPr lang="fr-FR" dirty="0"/>
              <a:t> </a:t>
            </a:r>
          </a:p>
          <a:p>
            <a:r>
              <a:rPr lang="fr-FR" b="1" u="sng" dirty="0"/>
              <a:t>L’essentiel</a:t>
            </a:r>
            <a:r>
              <a:rPr lang="fr-FR" dirty="0"/>
              <a:t> : </a:t>
            </a:r>
          </a:p>
          <a:p>
            <a:r>
              <a:rPr lang="fr-FR" b="1" dirty="0"/>
              <a:t>L’euro</a:t>
            </a:r>
            <a:r>
              <a:rPr lang="fr-FR" dirty="0"/>
              <a:t> est la monnaie commune à 20 pays membres de la zone euro, avec la Croatie depuis le 1er janvier 2023.</a:t>
            </a:r>
          </a:p>
          <a:p>
            <a:r>
              <a:rPr lang="fr-FR" dirty="0"/>
              <a:t>Les pièces et les billets sont </a:t>
            </a:r>
            <a:r>
              <a:rPr lang="fr-FR" b="1" dirty="0"/>
              <a:t>pratiques</a:t>
            </a:r>
            <a:r>
              <a:rPr lang="fr-FR" dirty="0"/>
              <a:t> car ils permettent de réaliser facilement un paiement chez un commerçant ou entre particuliers par exemple. Ils sont </a:t>
            </a:r>
            <a:r>
              <a:rPr lang="fr-FR" b="1" dirty="0"/>
              <a:t>sûrs</a:t>
            </a:r>
            <a:r>
              <a:rPr lang="fr-FR" dirty="0"/>
              <a:t> car il est très difficile de les falsifier (cf. exercice sur les signes de sécurité sur la diapositive suivante).</a:t>
            </a:r>
          </a:p>
          <a:p>
            <a:r>
              <a:rPr lang="fr-FR" dirty="0"/>
              <a:t>Les pièces et les billets sont les seuls moyens de paiement à avoir « </a:t>
            </a:r>
            <a:r>
              <a:rPr lang="fr-FR" b="1" dirty="0"/>
              <a:t>cours légal</a:t>
            </a:r>
            <a:r>
              <a:rPr lang="fr-FR" dirty="0"/>
              <a:t> » : ils ne peuvent pas être refusés par un créancier ou un commerçant, excepté dans les cas suivants :</a:t>
            </a:r>
          </a:p>
          <a:p>
            <a:pPr lvl="0"/>
            <a:r>
              <a:rPr lang="fr-FR" dirty="0"/>
              <a:t>Les billets privés de cours légal – par exemple les anciens billets en francs – ne peuvent plus être utilisés.</a:t>
            </a:r>
          </a:p>
          <a:p>
            <a:pPr lvl="0"/>
            <a:r>
              <a:rPr lang="fr-FR" dirty="0"/>
              <a:t>Un vendeur n’est pas obligé d’accepter un paiement effectué avec plus de 50 pièces ou si le client ne peut pas faire l’appoint.</a:t>
            </a:r>
          </a:p>
          <a:p>
            <a:pPr lvl="0"/>
            <a:r>
              <a:rPr lang="fr-FR" dirty="0"/>
              <a:t>Il est interdit de payer en espèces un professionnel pour une transaction supérieure à 1 000 €. </a:t>
            </a:r>
          </a:p>
          <a:p>
            <a:r>
              <a:rPr lang="fr-FR" dirty="0"/>
              <a:t> </a:t>
            </a:r>
          </a:p>
          <a:p>
            <a:r>
              <a:rPr lang="fr-FR" b="1" u="sng" dirty="0"/>
              <a:t>Fonctionnement de la diapositive</a:t>
            </a:r>
            <a:r>
              <a:rPr lang="fr-FR" dirty="0"/>
              <a:t> :</a:t>
            </a:r>
          </a:p>
          <a:p>
            <a:r>
              <a:rPr lang="fr-FR" dirty="0"/>
              <a:t>À l’affichage de la diapositive, la première partie sur les billets et les pièces est affichée. L’enseignant peut demander aux élèves pourquoi les billets et les pièces sont pratiques et sûrs et comparer avec les éléments indiqués dans « L’essentiel ».</a:t>
            </a:r>
          </a:p>
          <a:p>
            <a:r>
              <a:rPr lang="fr-FR" b="1" u="sng" dirty="0"/>
              <a:t>Animation 1</a:t>
            </a:r>
            <a:r>
              <a:rPr lang="fr-FR" dirty="0"/>
              <a:t> : L’enseignant peut ensuite afficher la seconde partie sur la notion de cours légal et les exceptions à l’usage des pièces et des billets.</a:t>
            </a:r>
          </a:p>
          <a:p>
            <a:r>
              <a:rPr lang="fr-FR" dirty="0"/>
              <a:t> </a:t>
            </a:r>
          </a:p>
          <a:p>
            <a:r>
              <a:rPr lang="fr-FR" b="1" u="sng" dirty="0"/>
              <a:t>Pour aller plus loin</a:t>
            </a:r>
            <a:r>
              <a:rPr lang="fr-FR" dirty="0"/>
              <a:t> :</a:t>
            </a:r>
          </a:p>
          <a:p>
            <a:r>
              <a:rPr lang="fr-FR" dirty="0"/>
              <a:t>Les pièces et billets en euros sont fabriqués par différents pays de la zone euro. C'est la Banque Centrale Européenne (BCE) qui fixe le nombre de billets et de pièces à fabriquer en fonction des besoins.</a:t>
            </a:r>
          </a:p>
          <a:p>
            <a:r>
              <a:rPr lang="fr-FR" dirty="0"/>
              <a:t>Une partie importante des billets en euros est fabriquée dans l’usine de la Banque de France du département du Puy-de-Dôme. On peut reconnaître le pays où a été imprimé un billet grâce à la première lettre devant la série de 10 chiffres imprimée au verso. Par exemple, la lettre U désigne l'imprimerie de la Banque de France.</a:t>
            </a:r>
          </a:p>
          <a:p>
            <a:r>
              <a:rPr lang="fr-FR" dirty="0"/>
              <a:t>Pour ce qui concerne les pièces, en France, c’est la Monnaie de Paris qui est chargée de la fabrication des pièces en euros (usine de Pessac en Gironde).</a:t>
            </a:r>
          </a:p>
          <a:p>
            <a:r>
              <a:rPr lang="fr-FR" dirty="0"/>
              <a:t> </a:t>
            </a:r>
          </a:p>
          <a:p>
            <a:r>
              <a:rPr lang="fr-FR" dirty="0"/>
              <a:t>Pour introduire la notion de Monnaie, lien vers la vidéo « L’euro» sur la chaine YouTube d’EDUCFI Banque de France </a:t>
            </a:r>
            <a:r>
              <a:rPr lang="fr-FR" u="sng" dirty="0">
                <a:hlinkClick r:id="rId3"/>
              </a:rPr>
              <a:t>http://www.youtube.com/watch?v=ZSjQuW0v5c8</a:t>
            </a:r>
            <a:r>
              <a:rPr lang="fr-FR" u="sng" dirty="0"/>
              <a:t>.</a:t>
            </a:r>
            <a:endParaRPr lang="fr-FR" dirty="0"/>
          </a:p>
          <a:p>
            <a:r>
              <a:rPr lang="fr-FR" dirty="0"/>
              <a:t> </a:t>
            </a:r>
          </a:p>
          <a:p>
            <a:endParaRPr lang="fr-FR" dirty="0"/>
          </a:p>
          <a:p>
            <a:endParaRPr lang="fr-FR" dirty="0"/>
          </a:p>
        </p:txBody>
      </p:sp>
    </p:spTree>
    <p:extLst>
      <p:ext uri="{BB962C8B-B14F-4D97-AF65-F5344CB8AC3E}">
        <p14:creationId xmlns:p14="http://schemas.microsoft.com/office/powerpoint/2010/main" val="17861780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principaux signes de sécurité des billets.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Comment reconnaître un faux billet ? Si possible, prévoir un billet pour montrer aux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Touchez-le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Lorsque vous prenez un billet en main, il a un toucher que l’on ne retrouve pas avec un papier standard du commerce, un toucher dû au procédé de fabrication du papier et aux impressions qui lui seront appliquées pour en faire un billet. Savez-vous en quelle matière sont fabriqués les billets ? En coton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rugosité est particulière sur certaines zones du billet : sur la valeur faciale du billet (les gros chiffres en haut), sur le motif architectural, sur les marques à droite et à gauche du billet, sur sa bordure et enfin sur les initiales de la BCE à gauche du billet.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Regardez-le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filigrane : un portrait de la princesse Europe* ainsi que la valeur faciale du billet. La valeur du billet inscrite sur la face opposée du billet (par rapport à l’observateur) apparaît par transparence.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bande argentée comportant des hologrammes.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Inclinez-le</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bas à gauche du billet, au recto, sur la série Europe, on trouve une encre particulière. En inclinant le billet, elle passe du vert au bleu avec un effet roulant lumineux qui se déplace de bas en haut et de haut en bas.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On appelle la valeur du billet imprimée avec cette encre spéciale le « </a:t>
            </a:r>
            <a:r>
              <a:rPr lang="fr-FR" b="1" dirty="0">
                <a:latin typeface="Arial" panose="020B0604020202020204" pitchFamily="34" charset="0"/>
                <a:ea typeface="Times New Roman" panose="02020603050405020304" pitchFamily="18" charset="0"/>
                <a:cs typeface="Times New Roman" panose="02020603050405020304" pitchFamily="18" charset="0"/>
              </a:rPr>
              <a:t>nombre émeraude</a:t>
            </a:r>
            <a:r>
              <a:rPr lang="fr-FR" dirty="0">
                <a:latin typeface="Arial" panose="020B0604020202020204" pitchFamily="34" charset="0"/>
                <a:ea typeface="Times New Roman" panose="02020603050405020304" pitchFamily="18" charset="0"/>
                <a:cs typeface="Times New Roman" panose="02020603050405020304" pitchFamily="18" charset="0"/>
              </a:rPr>
              <a:t>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Grâce aux signes de sécurité qui sont dans les billets, il y a </a:t>
            </a:r>
            <a:r>
              <a:rPr lang="fr-FR" b="1" dirty="0">
                <a:latin typeface="Arial" panose="020B0604020202020204" pitchFamily="34" charset="0"/>
                <a:ea typeface="Calibri" panose="020F0502020204030204" pitchFamily="34" charset="0"/>
                <a:cs typeface="Arial" panose="020B0604020202020204" pitchFamily="34" charset="0"/>
              </a:rPr>
              <a:t>très peu de faux billets en euros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Attention, fabriquer de faux billets est interdit</a:t>
            </a:r>
            <a:r>
              <a:rPr lang="fr-FR" dirty="0">
                <a:latin typeface="Arial" panose="020B0604020202020204" pitchFamily="34" charset="0"/>
                <a:ea typeface="Calibri" panose="020F0502020204030204" pitchFamily="34" charset="0"/>
                <a:cs typeface="Arial" panose="020B0604020202020204" pitchFamily="34" charset="0"/>
              </a:rPr>
              <a:t> : sont considérées comme illicites les reproductions que le public pourrait confondre avec des billets en euros authentiques. Les sanctions encourues sont une amende pouvant s’élever jusqu’à 450 000 € et/ou une peine de prison pouvant aller jusqu’à 30 ans.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 billet de 20 euros est présenté,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le même billet de 20 euros,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Marques tactiles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Filigrane portrait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Fenêtre portrait dans l’hologramme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Hologramme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Nombre émeraude.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Le faux billet doit obligatoirement être remis à la Banque de France ou à la police. Il n’est pas remboursé.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Banque de France est le premier imprimeur de billets en euros et dispose de deux centres industriels en Auvergne : sa papeterie de Vic-le-Comte et son imprimerie de Chamalières. Elle assure également la surveillance de la qualité de la monnaie fiduciaire et procède au retrait des coupures en mauvais état.</a:t>
            </a: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*Originaire de Tyr, une ville côtière du Sud-Liban, la princesse Europe (figure mythologique d'Europe, fille du roi phénicien du royaume de Tyr) se trouve sur les nouveaux billets de 20 € imprimés par la Banque centrale européenne (BCE). Une initiative qui rappelle les liens forts et les échanges ayant existé entre Orient et Occident.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31173694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informations présentes sur une carte bancaire et adopter quelques bons comportements lors de son utilisation.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existe plusieurs types de carte bancaire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retrait</a:t>
            </a:r>
            <a:r>
              <a:rPr lang="fr-FR" dirty="0">
                <a:latin typeface="Arial" panose="020B0604020202020204" pitchFamily="34" charset="0"/>
                <a:ea typeface="Times New Roman" panose="02020603050405020304" pitchFamily="18" charset="0"/>
                <a:cs typeface="Times New Roman" panose="02020603050405020304" pitchFamily="18" charset="0"/>
              </a:rPr>
              <a:t> (carte qui permet seulement de retirer de l’argent à un distributeur de billets).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débit</a:t>
            </a:r>
            <a:r>
              <a:rPr lang="fr-FR" dirty="0">
                <a:latin typeface="Arial" panose="020B0604020202020204" pitchFamily="34" charset="0"/>
                <a:ea typeface="Times New Roman" panose="02020603050405020304" pitchFamily="18" charset="0"/>
                <a:cs typeface="Times New Roman" panose="02020603050405020304" pitchFamily="18" charset="0"/>
              </a:rPr>
              <a:t> (débit immédiat : la dépense est immédiatement débitée sur le compte). Certaines de ces cartes peuvent être à autorisation systématique, c’est-à-dire que le solde du compte est vérifié à chaque achat).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a:t>
            </a:r>
            <a:r>
              <a:rPr lang="fr-FR" b="1" dirty="0">
                <a:latin typeface="Arial" panose="020B0604020202020204" pitchFamily="34" charset="0"/>
                <a:ea typeface="Times New Roman" panose="02020603050405020304" pitchFamily="18" charset="0"/>
                <a:cs typeface="Times New Roman" panose="02020603050405020304" pitchFamily="18" charset="0"/>
              </a:rPr>
              <a:t>carte de crédit</a:t>
            </a:r>
            <a:r>
              <a:rPr lang="fr-FR" dirty="0">
                <a:latin typeface="Arial" panose="020B0604020202020204" pitchFamily="34" charset="0"/>
                <a:ea typeface="Times New Roman" panose="02020603050405020304" pitchFamily="18" charset="0"/>
                <a:cs typeface="Times New Roman" panose="02020603050405020304" pitchFamily="18" charset="0"/>
              </a:rPr>
              <a:t> (débit différé : les dépenses sont regroupées et débitées en une seule fois à la fin du mois).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carte bancaire permet de retirer de l’argent d’un compte bancaire ou de payer un achat. </a:t>
            </a:r>
            <a:r>
              <a:rPr lang="fr-FR" b="1" dirty="0">
                <a:latin typeface="Arial" panose="020B0604020202020204" pitchFamily="34" charset="0"/>
                <a:ea typeface="Calibri" panose="020F0502020204030204" pitchFamily="34" charset="0"/>
                <a:cs typeface="Arial" panose="020B0604020202020204" pitchFamily="34" charset="0"/>
              </a:rPr>
              <a:t>Cet argent sera débité</a:t>
            </a:r>
            <a:r>
              <a:rPr lang="fr-FR" dirty="0">
                <a:latin typeface="Arial" panose="020B0604020202020204" pitchFamily="34" charset="0"/>
                <a:ea typeface="Calibri" panose="020F0502020204030204" pitchFamily="34" charset="0"/>
                <a:cs typeface="Arial" panose="020B0604020202020204" pitchFamily="34" charset="0"/>
              </a:rPr>
              <a:t> du compte bancaire : </a:t>
            </a:r>
            <a:r>
              <a:rPr lang="fr-FR" b="1" dirty="0">
                <a:latin typeface="Arial" panose="020B0604020202020204" pitchFamily="34" charset="0"/>
                <a:ea typeface="Calibri" panose="020F0502020204030204" pitchFamily="34" charset="0"/>
                <a:cs typeface="Arial" panose="020B0604020202020204" pitchFamily="34" charset="0"/>
              </a:rPr>
              <a:t>ce n’est donc pas une opération virtuelle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banques proposent, sous la responsabilité des parents, des cartes bancaires pour des mineurs (dès 10 ans) avec contrôle parental (paramétrage des plafonds de dépenses et de retraits, suivi par application), et certains achats peuvent être bloqués (tabac, alcool, jeux d’argent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noter que certaines banques proposent une carte bancaire gratuite et d’autres non ou les intègrent dans des packs de services bancaires payants.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Comment bien utiliser sa carte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apposer sa signature au dos.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conserver son code avec sa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Lors d’un achat, vérifier le montant de la transaction qui s’affiche.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Conserver ses tickets de carte bancaire jusqu’à réception de son relevé de compte pour vérifier que les montants correspondent et qu’il n’y a pas eu de paiement frauduleux prélevé sur le compte.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opposition rapidement en cas de perte ou de vol.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une carte bancaire est présentée, avec des cases entourées en rouge.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présente la même carte bancaire, avec 5 propositions à replacer par les élèves. Les animations suivantes replacent les propositions dans les bonnes cases.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Animations 1 à 5</a:t>
            </a:r>
            <a:r>
              <a:rPr lang="fr-FR" dirty="0">
                <a:latin typeface="Arial" panose="020B0604020202020204" pitchFamily="34" charset="0"/>
                <a:ea typeface="Calibri" panose="020F0502020204030204" pitchFamily="34" charset="0"/>
                <a:cs typeface="Arial" panose="020B0604020202020204" pitchFamily="34" charset="0"/>
              </a:rPr>
              <a:t> : les propositions sont affichées dans l’ordre suivant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Puce électronique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Numéro de carte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Nom du titulaire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Date d’expiration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Signature et cryptogramme visuel.</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lorsque les propositions ont été replacées, l’enseignant peut demander aux élèves de lui citer quelques comportements recommandés lors de l’utilisation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cas de vol ou de perte de sa carte bancaire, il faut faire opposition en appelant soit un numéro interbancaire disponible 7 jours sur 7, 24h/24, soit le numéro fourni par sa banque lors de la souscription de la carte, ou bien encore le numéro figurant sur les distributeurs de billets. À partir de l’opposition, la banque va rendre la carte et ses données inutilisables.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Toutes les opérations faites avant l’opposition sont à la charge du titulaire de la carte s'il a fait preuve de négligence grave notamment en ne conservant pas en sécurité son code confidentiel ou s’il a agi de façon frauduleuse en faisant par exemple une fausse déclaration de perte ou de vol.</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En revanche, toutes les opérations seront prises en charge par la banque si le code confidentiel n'a pas été utilisé, si la carte a été contrefaite ou détournée, et bien sûr pour les opérations faites après l'enregistrement de l'opposition.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4169098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29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 paiement sans contact</a:t>
            </a:r>
            <a:r>
              <a:rPr lang="fr-FR" dirty="0">
                <a:latin typeface="Arial" panose="020B0604020202020204" pitchFamily="34" charset="0"/>
                <a:ea typeface="Calibri" panose="020F0502020204030204" pitchFamily="34" charset="0"/>
                <a:cs typeface="Arial" panose="020B0604020202020204" pitchFamily="34" charset="0"/>
              </a:rPr>
              <a:t> se fait par simple rapprochement d’une </a:t>
            </a:r>
            <a:r>
              <a:rPr lang="fr-FR" b="1" dirty="0">
                <a:latin typeface="Arial" panose="020B0604020202020204" pitchFamily="34" charset="0"/>
                <a:ea typeface="Calibri" panose="020F0502020204030204" pitchFamily="34" charset="0"/>
                <a:cs typeface="Arial" panose="020B0604020202020204" pitchFamily="34" charset="0"/>
              </a:rPr>
              <a:t>carte, d’un téléphone ou d’un objet connecté</a:t>
            </a:r>
            <a:r>
              <a:rPr lang="fr-FR" dirty="0">
                <a:latin typeface="Arial" panose="020B0604020202020204" pitchFamily="34" charset="0"/>
                <a:ea typeface="Calibri" panose="020F0502020204030204" pitchFamily="34" charset="0"/>
                <a:cs typeface="Arial" panose="020B0604020202020204" pitchFamily="34" charset="0"/>
              </a:rPr>
              <a:t> près de la borne d’un terminal de paiement. Le paiement par téléphone nécessite d’avoir un smartphone, un compte bancaire et une application sur son smartphone permettant de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Technologie NFC</a:t>
            </a:r>
            <a:r>
              <a:rPr lang="fr-FR" dirty="0">
                <a:latin typeface="Arial" panose="020B0604020202020204" pitchFamily="34" charset="0"/>
                <a:ea typeface="Calibri" panose="020F0502020204030204" pitchFamily="34" charset="0"/>
                <a:cs typeface="Arial" panose="020B0604020202020204" pitchFamily="34" charset="0"/>
              </a:rPr>
              <a:t> (Near Field Communication) : c’est la technologie la plus utilisée pour les paiements sans contact. Elle permet à deux appareils ou deux objets (carte/terminal de paiement ou téléphone/terminal de paiement ou téléphone/téléphone, etc.) de communiquer entre eux en les approchant l'un de l'autre. Elle est utilisée pour le paiement sans contact par carte et pour la plupart des applications mobiles de paiement sans contact.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Sans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authentification</a:t>
            </a:r>
            <a:r>
              <a:rPr lang="fr-FR" dirty="0">
                <a:latin typeface="Arial" panose="020B0604020202020204" pitchFamily="34" charset="0"/>
                <a:ea typeface="Calibri" panose="020F0502020204030204" pitchFamily="34" charset="0"/>
                <a:cs typeface="Arial" panose="020B0604020202020204" pitchFamily="34" charset="0"/>
              </a:rPr>
              <a:t> (code, empreinte digitale, reconnaissance faciale) : l’opération est simple et rapide, et personne ne peut voir le code. Il y a toutefois des plafonds à ce mode d’utilisation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a:t>
            </a:r>
            <a:r>
              <a:rPr lang="fr-FR" b="1" dirty="0">
                <a:latin typeface="Arial" panose="020B0604020202020204" pitchFamily="34" charset="0"/>
                <a:ea typeface="Times New Roman" panose="02020603050405020304" pitchFamily="18" charset="0"/>
                <a:cs typeface="Times New Roman" panose="02020603050405020304" pitchFamily="18" charset="0"/>
              </a:rPr>
              <a:t>montant maximum pour payer sans contact</a:t>
            </a:r>
            <a:r>
              <a:rPr lang="fr-FR" dirty="0">
                <a:latin typeface="Arial" panose="020B0604020202020204" pitchFamily="34" charset="0"/>
                <a:ea typeface="Times New Roman" panose="02020603050405020304" pitchFamily="18" charset="0"/>
                <a:cs typeface="Times New Roman" panose="02020603050405020304" pitchFamily="18" charset="0"/>
              </a:rPr>
              <a:t> chez un commerçant (actuellement 50 € par achat)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nombre maximal de paiements sans contact consécutifs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montant maximal de paiements sans contact consécutifs.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Avec authentification</a:t>
            </a:r>
            <a:r>
              <a:rPr lang="fr-FR" dirty="0">
                <a:latin typeface="Arial" panose="020B0604020202020204" pitchFamily="34" charset="0"/>
                <a:ea typeface="Calibri" panose="020F0502020204030204" pitchFamily="34" charset="0"/>
                <a:cs typeface="Arial" panose="020B0604020202020204" pitchFamily="34" charset="0"/>
              </a:rPr>
              <a:t>, ce sont les plafonds prévus dans le contrat de la carte bancaire qui s’appliquent.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En cas de vol</a:t>
            </a:r>
            <a:r>
              <a:rPr lang="fr-FR" dirty="0">
                <a:latin typeface="Arial" panose="020B0604020202020204" pitchFamily="34" charset="0"/>
                <a:ea typeface="Calibri" panose="020F0502020204030204" pitchFamily="34" charset="0"/>
                <a:cs typeface="Arial" panose="020B0604020202020204" pitchFamily="34" charset="0"/>
              </a:rPr>
              <a:t>, le voleur peut faire certains achats sur Internet ou payer sans contact dans la limite des plafonds. Pour éviter le vol, il faut porter sa carte ou son portable dans des endroits peu accessibles (pas dans la poche arrière de son pantalon par exemple). </a:t>
            </a:r>
            <a:r>
              <a:rPr lang="fr-FR" b="1" dirty="0">
                <a:latin typeface="Arial" panose="020B0604020202020204" pitchFamily="34" charset="0"/>
                <a:ea typeface="Calibri" panose="020F0502020204030204" pitchFamily="34" charset="0"/>
                <a:cs typeface="Arial" panose="020B0604020202020204" pitchFamily="34" charset="0"/>
              </a:rPr>
              <a:t>En cas de perte ou de vol, il faut faire immédiatement opposition</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À savoir</a:t>
            </a:r>
            <a:r>
              <a:rPr lang="fr-FR" dirty="0">
                <a:latin typeface="Arial" panose="020B0604020202020204" pitchFamily="34" charset="0"/>
                <a:ea typeface="Calibri" panose="020F0502020204030204" pitchFamily="34" charset="0"/>
                <a:cs typeface="Arial" panose="020B0604020202020204" pitchFamily="34" charset="0"/>
              </a:rPr>
              <a:t> : On peut demander à sa banque de désactiver la fonction sans contact de sa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des trois principales caractéristiques.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des niveaux de protection de l’usager en fonction de l’utilisation ou non d’une technique d’authentification lors du paiement.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du montant des paiements sans contact en 2022.</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payer avec son mobile »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https://www.youtube.com/watch?v=yEuZCgp3Qi4</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tabLst>
                <a:tab pos="1598295"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4723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3</a:t>
            </a:fld>
            <a:endParaRPr lang="fr-FR" dirty="0"/>
          </a:p>
        </p:txBody>
      </p:sp>
    </p:spTree>
    <p:extLst>
      <p:ext uri="{BB962C8B-B14F-4D97-AF65-F5344CB8AC3E}">
        <p14:creationId xmlns:p14="http://schemas.microsoft.com/office/powerpoint/2010/main" val="38233593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30</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chèque et savoir le remplir.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smtClean="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Un chèque permet de verser une somme d’argent à un particulier ou un professionnel. Le montant du chèque sera débité du compte bancaire de l’émetteur du chèque. Il faut donc s’assurer </a:t>
            </a:r>
            <a:r>
              <a:rPr lang="fr-FR" b="1" dirty="0">
                <a:latin typeface="Arial" panose="020B0604020202020204" pitchFamily="34" charset="0"/>
                <a:ea typeface="Times New Roman" panose="02020603050405020304" pitchFamily="18" charset="0"/>
                <a:cs typeface="Arial" panose="020B0604020202020204" pitchFamily="34" charset="0"/>
              </a:rPr>
              <a:t>d’avoir la somme suffisante sur son compte</a:t>
            </a:r>
            <a:r>
              <a:rPr lang="fr-FR" dirty="0">
                <a:latin typeface="Arial" panose="020B0604020202020204" pitchFamily="34" charset="0"/>
                <a:ea typeface="Times New Roman" panose="02020603050405020304" pitchFamily="18" charset="0"/>
                <a:cs typeface="Arial" panose="020B0604020202020204" pitchFamily="34" charset="0"/>
              </a:rPr>
              <a:t>, quand on fait le chèque et jusqu’à ce qu’il soit encaissé.</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 chèque français n’est valable qu’en France. La durée de validité d’un chèque est d’</a:t>
            </a:r>
            <a:r>
              <a:rPr lang="fr-FR" b="1" dirty="0">
                <a:latin typeface="Arial" panose="020B0604020202020204" pitchFamily="34" charset="0"/>
                <a:ea typeface="Calibri" panose="020F0502020204030204" pitchFamily="34" charset="0"/>
                <a:cs typeface="Arial" panose="020B0604020202020204" pitchFamily="34" charset="0"/>
              </a:rPr>
              <a:t>un an, une semaine et un jour</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Times New Roman" panose="02020603050405020304" pitchFamily="18" charset="0"/>
                <a:cs typeface="Arial" panose="020B0604020202020204" pitchFamily="34" charset="0"/>
              </a:rPr>
              <a:t>Signer un chèque «</a:t>
            </a:r>
            <a:r>
              <a:rPr lang="fr-FR" b="1" dirty="0">
                <a:latin typeface="Arial" panose="020B0604020202020204" pitchFamily="34" charset="0"/>
                <a:ea typeface="Times New Roman" panose="02020603050405020304" pitchFamily="18" charset="0"/>
                <a:cs typeface="Arial" panose="020B0604020202020204" pitchFamily="34" charset="0"/>
              </a:rPr>
              <a:t> en blanc</a:t>
            </a:r>
            <a:r>
              <a:rPr lang="fr-FR" dirty="0">
                <a:latin typeface="Arial" panose="020B0604020202020204" pitchFamily="34" charset="0"/>
                <a:ea typeface="Times New Roman" panose="02020603050405020304" pitchFamily="18" charset="0"/>
                <a:cs typeface="Arial" panose="020B0604020202020204" pitchFamily="34" charset="0"/>
              </a:rPr>
              <a:t> » signifie signer un chèque sans écrire la somme ou sans mentionner le bénéficiaire. Si vous le faites, le risque est que la personne à qui vous le remettez ou qui vous le vole, inscrive le montant et le nom du bénéficiaire qu’elle veut sans vous consulter et que cela vous mette en difficulté. Il faut donc éviter de le faire.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première question est présente.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seconde question. L’enseignant peut poser cette question à ses élèves et recueillir leurs réponses.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Affichage de la réponse.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de l’énoncé de l’exercice et d’un chèque non rempli. L’enseignant peut utiliser la </a:t>
            </a:r>
            <a:r>
              <a:rPr lang="fr-FR" b="1" dirty="0">
                <a:latin typeface="Arial" panose="020B0604020202020204" pitchFamily="34" charset="0"/>
                <a:ea typeface="Calibri" panose="020F0502020204030204" pitchFamily="34" charset="0"/>
                <a:cs typeface="Arial" panose="020B0604020202020204" pitchFamily="34" charset="0"/>
              </a:rPr>
              <a:t>feuille d’exercice </a:t>
            </a:r>
            <a:r>
              <a:rPr lang="fr-FR" dirty="0">
                <a:latin typeface="Arial" panose="020B0604020202020204" pitchFamily="34" charset="0"/>
                <a:ea typeface="Calibri" panose="020F0502020204030204" pitchFamily="34" charset="0"/>
                <a:cs typeface="Arial" panose="020B0604020202020204" pitchFamily="34" charset="0"/>
              </a:rPr>
              <a:t>qui contient un chèque non rempli, et le faire remplir par les élèves. Les animations suivantes montrent comment remplir les différentes parties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Le montant en lettres.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Le montant en chiffres. En cas de divergence entre le montant en chiffres et celui en lettres, c’est ce dernier qui compte.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Le nom du bénéficiaire, c’est-à-dire la personne à qui on donne le chèque pour la payer.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Le lieu et la date. Celle-ci permet de calculer la date limite de validité du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La signature. Seul le titulaire du compte peut signer.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Un chèque bancaire, c’est quoi ? » sur la chaine YouTube d’EDUCFI et de Dilemme-CRESUS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https://www.youtube.com/watch?v=uGfJTJzUzJw</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Comment encaisser un chèque ?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Pour encaisser un chèque sur votre compte, vous devez mettre votre signature au dos du chèque (on parle « d’endos » ou « d’endosser ») pour pouvoir l’encaisser. Une fois que vous avez remis votre chèque à la banque, la banque en assure le traitement. Elle n’est pas tenue de faire l’avance des fonds, c’est-à-dire de créditer votre compte le jour du dépôt du chèque car il peut être rejeté plusieurs jours voire semaines après sa remise à l’encaissement, notamment si le solde du compte de l’émetteur du chèque n’est pas suffisant pour le payer (« </a:t>
            </a: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chèque sans provision</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3862542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31</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les précautions à prendre lors des paiements par carte bancaire et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précautions à prendre (liste non exhaustive)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Retraits au distributeur de billets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Composer le code à l’abri des regards indiscrets, en plaçant sa main au-dessus du clavier pour taper le code, et ne pas le communiquer.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les distributeurs équipés de caméras de surveillance ou situés à l’intérieur des agences.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se laisser distraire par des inconnus au moment où on fait l’opération (cela peut être une technique pour faire diversion pendant qu’un complice va prendre les billets ou la carte).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si l’appareil n’est pas altéré.</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Utilisation d’une carte bancaire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Dès réception de sa carte, signer au dos.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 conserver dans un lieu sûr : ne pas la laisser dans son véhicule par exemple.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communiquer son code : ne pas l’écrire mais l’apprendre par cœur.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prêter sa carte.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Achats en ligne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stocker de coordonnées bancaires sur son ordinateur (numéro de carte, numéro de compte, Relevé d’Identité Bancaire, etc.), éviter de les transmettre par simple courriel.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Vérifier que le site Internet est sécurisé (voir si un cadenas apparaît bien en bas de la fenêtre, si l’adresse commence par « https » (et non http),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S’assurer du sérieux du commerçant, vérifier que l’on est sur le bon site, lire attentivement les mentions légales du commerçant ainsi que ses conditions générales de vente.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saisir son code confidentiel à 4 chiffres (celui utilisé en magasin) sur Internet.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jamais répondre à un courriel, SMS, appel téléphonique ou autre invitation qui parait douteux. En particulier, ne jamais cliquer sur un lien inclus dans un message référençant un site bancaire.</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Paiement par chèque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reçoit un chèque de quelqu’un : vérifier l’identité du titulaire du chèque, être vigilant sur l’aspect du chèque (est-il raturé ? surchargé ?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Quand on fait un chèque à quelqu’un, remplir systématiquement toutes les mentions (montant en chiffres et en lettres, date et lieu d’émission, bénéficiaire, signature).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Laisser traîner son chéquier expose au risque qu’on le vole et l’utilise frauduleusement. On note une recrudescence des arnaques sur les chèques actuellement.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encaisser de chèque pour le compte d’autrui. Il peut s’agir d’un chèque volé qui sera rejeté et débité de votre compte. Cette arnaque, dite </a:t>
            </a:r>
            <a:r>
              <a:rPr lang="fr-FR" b="1" dirty="0">
                <a:latin typeface="Arial" panose="020B0604020202020204" pitchFamily="34" charset="0"/>
                <a:ea typeface="Times New Roman" panose="02020603050405020304" pitchFamily="18" charset="0"/>
                <a:cs typeface="Times New Roman" panose="02020603050405020304" pitchFamily="18" charset="0"/>
              </a:rPr>
              <a:t>« fraude à la mule</a:t>
            </a:r>
            <a:r>
              <a:rPr lang="fr-FR" dirty="0">
                <a:latin typeface="Arial" panose="020B0604020202020204" pitchFamily="34" charset="0"/>
                <a:ea typeface="Times New Roman" panose="02020603050405020304" pitchFamily="18" charset="0"/>
                <a:cs typeface="Times New Roman" panose="02020603050405020304" pitchFamily="18" charset="0"/>
              </a:rPr>
              <a:t> », est courante.</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la question est présente. L’enseignant peut interroger les élèves sur des expériences vécues et/ou entendues. Les animations suivantes déroulent chaque sujet. L’enseignant peut faire le rapprochement entre les réponses des élèves et les propositions faites dans « 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lors de retraits au distributeur.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en cas d’utilisation d’une carte bancaire.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lors d’achats en ligne.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en cas de paiement par chèque.</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L’icône BONUS en bas à droite de la diapositive permet de se déplacer directement sur la diapositive 62 qui précise les chiffres de la fraude sur les moyens de paiement. En cliquant à nouveau sur l’icône BONUS, on revient sur la diapositive 26.</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0983978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32</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latin typeface="Arial" panose="020B0604020202020204" pitchFamily="34" charset="0"/>
                <a:ea typeface="Calibri" panose="020F0502020204030204" pitchFamily="34" charset="0"/>
                <a:cs typeface="Arial" panose="020B0604020202020204" pitchFamily="34" charset="0"/>
              </a:rPr>
              <a:t>Lien vers la vidéo </a:t>
            </a: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La Minute Cash : les arnaques» sur la chaine YouTube d’EDUCFI Banque de France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www.youtube.com/watch?v=5OACJ9dWWfQ&amp;list=PL5s7tS3YwHhbtl8w-YaJfBxtWZjVbiQe9&amp;index=5</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lang="fr-FR" sz="1200" i="0" u="sng" kern="1200" dirty="0" smtClean="0">
                <a:solidFill>
                  <a:schemeClr val="tx1"/>
                </a:solidFill>
                <a:effectLst/>
                <a:latin typeface="+mn-lt"/>
                <a:ea typeface="+mn-ea"/>
                <a:cs typeface="+mn-cs"/>
                <a:hlinkClick r:id="rId4"/>
              </a:rPr>
              <a:t>https://podeduc.apps.education.fr/video/68267-les-arnaques/</a:t>
            </a:r>
            <a:endParaRPr lang="fr-FR" i="0"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600888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33</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Acquérir quelques réflexes concernant certains messages ou publicités sur les réseaux sociaux.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Des propositions trop attrayantes sont diffusées chaque jour sur les réseaux sociaux (Facebook, Instagram, …), sur les messageries, par SMS, ou tout simplement sur des sites Internet licites et sérieux, via des publicités qui viennent s’incorporer dans l’écran (sans que ces sites maîtrisent ce phénomène).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escrocs ont des techniques pour appâter les personnes, tout en se montrant rassurants.</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Telle publicité va proposer un placement en le comparant au livret A, ce qui induit spontanément une image rassurante, alors qu’il s’agit en réalité d’un placement risqué voire d’une arnaque pure et simple.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Un message émanant soi-disant de votre banque et signalant une suspicion de fraude sur votre compte, vous demandant de cliquer sur un lien puis de saisir les coordonnées de votre carte de paiement. En réalité, les escrocs, qui peuvent construire une page de site Internet imitant celle de votre banque, veulent récupérer ces coordonnées pour effectuer des paiements qui seront débités sur votre compte. Or jamais votre banque ne vous demandera ce type d’informations (elle les a déjà).</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Pour les élèves, deux messages à retenir</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 méfier des propositions trop belles pour être honnêtes et ne jamais communiquer ses coordonnées de carte bancaire sur Internet en réponse à un message qui les demande.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doute, prendre son temps et se renseigner (par exemple, en cas de message supposé de sa banque, appeler celle-ci pour vérifier si elle est bien à l’origine du message).  </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l’avertissement est affiché. L’enseignant peut demander aux élèves à quoi il faut faire attention pour éviter de se faire arnaquer.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 à 4</a:t>
            </a:r>
            <a:r>
              <a:rPr lang="fr-FR" dirty="0">
                <a:latin typeface="Arial" panose="020B0604020202020204" pitchFamily="34" charset="0"/>
                <a:ea typeface="Calibri" panose="020F0502020204030204" pitchFamily="34" charset="0"/>
                <a:cs typeface="Arial" panose="020B0604020202020204" pitchFamily="34" charset="0"/>
              </a:rPr>
              <a:t> : 4 types de messages suspects sont affichés l’un après l’autre. Ces propositions peuvent être comparées à celles formulées par les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 </a:t>
            </a:r>
            <a:r>
              <a:rPr lang="fr-FR" dirty="0">
                <a:latin typeface="Arial" panose="020B0604020202020204" pitchFamily="34" charset="0"/>
                <a:ea typeface="Calibri" panose="020F0502020204030204" pitchFamily="34" charset="0"/>
                <a:cs typeface="Arial" panose="020B0604020202020204" pitchFamily="34" charset="0"/>
              </a:rPr>
              <a:t>: Affichage de l’avertissement final.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459099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34</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Introduire la démarche de quiz qui clôture une séquence.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quiz sont disponibles dans un document spécifique intégré dans le corpus documentaire du passeport EDUCFI en </a:t>
            </a:r>
            <a:r>
              <a:rPr lang="fr-FR" dirty="0" smtClean="0">
                <a:latin typeface="Arial" panose="020B0604020202020204" pitchFamily="34" charset="0"/>
                <a:ea typeface="Calibri" panose="020F0502020204030204" pitchFamily="34" charset="0"/>
                <a:cs typeface="Arial" panose="020B0604020202020204" pitchFamily="34" charset="0"/>
              </a:rPr>
              <a:t>collège.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Chaque thème dispose d’un quiz comprenant des questions obligatoires et d’autres facultatives. L’enseignant décide d’ajouter ou non des questions facultatives en fonction de ses élèves et de ses objectifs pédagogiques.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élèves répondent individuellement.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correction est collective et permet d’identifier les notions les moins maitrisées qui pourront alors faire l’objet d’une révision.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015269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Présenter la stratégie d’éducation financière pilotée par la Banque de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stratégie d’éducation économique, budgétaire et financière (EDUCFI) </a:t>
            </a:r>
            <a:r>
              <a:rPr lang="fr-FR" dirty="0">
                <a:latin typeface="Arial" panose="020B0604020202020204" pitchFamily="34" charset="0"/>
                <a:ea typeface="Calibri" panose="020F0502020204030204" pitchFamily="34" charset="0"/>
                <a:cs typeface="Arial" panose="020B0604020202020204" pitchFamily="34" charset="0"/>
              </a:rPr>
              <a:t>a été lancée en France en 2016. Une stratégie comparable existe dans 70 pays.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L’ambition est la suivante : dans un monde où les produits et services financiers sont plus diversifiés et plus complexes qu’avant, où la numérisation (digitalisation) rend certaines opérations plus simples mais peut aussi engendrer des risques, il est important que chacun ait des notions de base et des réflexes en matière de gestion budgétaire, comptes bancaires, moyens de paiement, épargne, assurance, crédit, prévention des arnaques. Car chacun est ou sera confronté à ces problématiques.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L’éducation économique, budgétaire et financière consiste à apporter des </a:t>
            </a:r>
            <a:r>
              <a:rPr lang="fr-FR" b="1" dirty="0">
                <a:latin typeface="Arial" panose="020B0604020202020204" pitchFamily="34" charset="0"/>
                <a:ea typeface="Calibri" panose="020F0502020204030204" pitchFamily="34" charset="0"/>
                <a:cs typeface="Arial" panose="020B0604020202020204" pitchFamily="34" charset="0"/>
              </a:rPr>
              <a:t>informations neutres – ni commerciales ni politiques –, fiables, simples, pratiques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 Banque de France</a:t>
            </a:r>
            <a:r>
              <a:rPr lang="fr-FR" dirty="0">
                <a:latin typeface="Arial" panose="020B0604020202020204" pitchFamily="34" charset="0"/>
                <a:ea typeface="Calibri" panose="020F0502020204030204" pitchFamily="34" charset="0"/>
                <a:cs typeface="Arial" panose="020B0604020202020204" pitchFamily="34" charset="0"/>
              </a:rPr>
              <a:t>, institution de la République, neutre et indépendante, qui réalise de nombreuses missions de service public (dont le traitement du surendettement, le droit au compte, l’information générale du public sur les pratiques bancaires et d’assurance...) a été désignée opérateur de la stratégie d’éducation économique, budgétaire et financière par les pouvoirs publics. L’Éducation nationale et la Banque de France coopèrent étroitement pour les actions auprès des élèves. Une convention de partenariat existe dans chaque académie.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Outre le passeport d’éducation budgétaire et financière, des </a:t>
            </a:r>
            <a:r>
              <a:rPr lang="fr-FR" b="1" dirty="0">
                <a:latin typeface="Arial" panose="020B0604020202020204" pitchFamily="34" charset="0"/>
                <a:ea typeface="Calibri" panose="020F0502020204030204" pitchFamily="34" charset="0"/>
                <a:cs typeface="Arial" panose="020B0604020202020204" pitchFamily="34" charset="0"/>
              </a:rPr>
              <a:t>ressources</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EDUSCOL</a:t>
            </a:r>
            <a:r>
              <a:rPr lang="fr-FR" dirty="0">
                <a:latin typeface="Arial" panose="020B0604020202020204" pitchFamily="34" charset="0"/>
                <a:ea typeface="Calibri" panose="020F0502020204030204" pitchFamily="34" charset="0"/>
                <a:cs typeface="Arial" panose="020B0604020202020204" pitchFamily="34" charset="0"/>
              </a:rPr>
              <a:t>, conçues par des enseignants formateurs en partenariat avec la Banque de France et l’IEFP (La finance pour tous), sont mises à disposition des professeurs à partir du cycle 2 pour faire des exercices d’éducation budgétaire et financière.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La</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Semaine de l’éducation financière </a:t>
            </a:r>
            <a:r>
              <a:rPr lang="fr-FR" dirty="0">
                <a:latin typeface="Arial" panose="020B0604020202020204" pitchFamily="34" charset="0"/>
                <a:ea typeface="Calibri" panose="020F0502020204030204" pitchFamily="34" charset="0"/>
                <a:cs typeface="Arial" panose="020B0604020202020204" pitchFamily="34" charset="0"/>
              </a:rPr>
              <a:t>est organisée au plan international sous l’égide de l’OCDE, chaque année fin mars : la Banque de France en est le relais officiel en France et propose à cette occasion des actions auprès d’établissements.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Un jeu pédagogique “Mes questions d’argent” </a:t>
            </a:r>
            <a:r>
              <a:rPr lang="fr-FR" dirty="0">
                <a:latin typeface="Arial" panose="020B0604020202020204" pitchFamily="34" charset="0"/>
                <a:ea typeface="Calibri" panose="020F0502020204030204" pitchFamily="34" charset="0"/>
                <a:cs typeface="Arial" panose="020B0604020202020204" pitchFamily="34" charset="0"/>
              </a:rPr>
              <a:t>gratuit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peut être utilisé avec des questions adaptées à chaque classe d’âge et dès 8 ans.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Retrouvez ces informations et d’autres sur le portail public www.mesquestionsdargent.fr</a:t>
            </a:r>
            <a:r>
              <a:rPr lang="fr-FR" dirty="0">
                <a:latin typeface="Arial" panose="020B0604020202020204" pitchFamily="34" charset="0"/>
                <a:ea typeface="Calibri" panose="020F0502020204030204" pitchFamily="34" charset="0"/>
                <a:cs typeface="Arial" panose="020B0604020202020204" pitchFamily="34" charset="0"/>
              </a:rPr>
              <a:t>. Celui-ci référence aussi des contenus de sites partenaires de la stratégie d’éducation financière : INC, IEFP (la Finance pour tous), Assurance-Banque-Épargne Info Service (ABEIS), AMF,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Des applications sont également accessibles </a:t>
            </a:r>
            <a:r>
              <a:rPr lang="fr-FR" dirty="0">
                <a:latin typeface="Arial" panose="020B0604020202020204" pitchFamily="34" charset="0"/>
                <a:ea typeface="Calibri" panose="020F0502020204030204" pitchFamily="34" charset="0"/>
                <a:cs typeface="Arial" panose="020B0604020202020204" pitchFamily="34" charset="0"/>
              </a:rPr>
              <a:t>gratuitement</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sur tous les stores notamment : Pilote Budget (application budget), Piloter son budget (connaitre et améliorer son budget), Pilote Dépenses (maitriser ses dépenses) ou encore le jeu narratif « Scènes d’argent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6319376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Proposer un lexique avec les principaux termes à retenir.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a:t>
            </a:r>
            <a:r>
              <a:rPr lang="fr-FR" b="1" dirty="0">
                <a:latin typeface="Arial" panose="020B0604020202020204" pitchFamily="34" charset="0"/>
                <a:ea typeface="Calibri" panose="020F0502020204030204" pitchFamily="34" charset="0"/>
                <a:cs typeface="Times New Roman" panose="02020603050405020304" pitchFamily="18" charset="0"/>
              </a:rPr>
              <a:t>compte bancaire</a:t>
            </a:r>
            <a:r>
              <a:rPr lang="fr-FR" dirty="0">
                <a:latin typeface="Arial" panose="020B0604020202020204" pitchFamily="34" charset="0"/>
                <a:ea typeface="Calibri" panose="020F0502020204030204" pitchFamily="34" charset="0"/>
                <a:cs typeface="Times New Roman" panose="02020603050405020304" pitchFamily="18" charset="0"/>
              </a:rPr>
              <a:t> est ouvert auprès d’une banque par un de ses clients suite à la signature d’un contrat qui en décrit les modalités.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permet de stocker de l’argent qui est utilisable à tout moment au moyen d’une </a:t>
            </a:r>
            <a:r>
              <a:rPr lang="fr-FR" b="1" dirty="0">
                <a:latin typeface="Arial" panose="020B0604020202020204" pitchFamily="34" charset="0"/>
                <a:ea typeface="Calibri" panose="020F0502020204030204" pitchFamily="34" charset="0"/>
                <a:cs typeface="Times New Roman" panose="02020603050405020304" pitchFamily="18" charset="0"/>
              </a:rPr>
              <a:t>carte bancaire</a:t>
            </a:r>
            <a:r>
              <a:rPr lang="fr-FR" dirty="0">
                <a:latin typeface="Arial" panose="020B0604020202020204" pitchFamily="34" charset="0"/>
                <a:ea typeface="Calibri" panose="020F0502020204030204" pitchFamily="34" charset="0"/>
                <a:cs typeface="Times New Roman" panose="02020603050405020304" pitchFamily="18" charset="0"/>
              </a:rPr>
              <a:t> ou encore d’un </a:t>
            </a:r>
            <a:r>
              <a:rPr lang="fr-FR" b="1" dirty="0">
                <a:latin typeface="Arial" panose="020B0604020202020204" pitchFamily="34" charset="0"/>
                <a:ea typeface="Calibri" panose="020F0502020204030204" pitchFamily="34" charset="0"/>
                <a:cs typeface="Times New Roman" panose="02020603050405020304" pitchFamily="18" charset="0"/>
              </a:rPr>
              <a:t>chéquier</a:t>
            </a:r>
            <a:r>
              <a:rPr lang="fr-FR" dirty="0">
                <a:latin typeface="Arial" panose="020B0604020202020204" pitchFamily="34" charset="0"/>
                <a:ea typeface="Calibri" panose="020F0502020204030204" pitchFamily="34" charset="0"/>
                <a:cs typeface="Times New Roman" panose="02020603050405020304" pitchFamily="18" charset="0"/>
              </a:rPr>
              <a:t> pour réaliser des achats.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Un compte bancaire peut aussi servir à </a:t>
            </a:r>
            <a:r>
              <a:rPr lang="fr-FR" b="1" dirty="0">
                <a:latin typeface="Arial" panose="020B0604020202020204" pitchFamily="34" charset="0"/>
                <a:ea typeface="Calibri" panose="020F0502020204030204" pitchFamily="34" charset="0"/>
                <a:cs typeface="Times New Roman" panose="02020603050405020304" pitchFamily="18" charset="0"/>
              </a:rPr>
              <a:t>épargner</a:t>
            </a:r>
            <a:r>
              <a:rPr lang="fr-FR" dirty="0">
                <a:latin typeface="Arial" panose="020B0604020202020204" pitchFamily="34" charset="0"/>
                <a:ea typeface="Calibri" panose="020F0502020204030204" pitchFamily="34" charset="0"/>
                <a:cs typeface="Times New Roman" panose="02020603050405020304" pitchFamily="18" charset="0"/>
              </a:rPr>
              <a:t> de l’argent pour un usage ultérieur.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 dernier est alors soumis à un </a:t>
            </a:r>
            <a:r>
              <a:rPr lang="fr-FR" b="1" dirty="0">
                <a:latin typeface="Arial" panose="020B0604020202020204" pitchFamily="34" charset="0"/>
                <a:ea typeface="Calibri" panose="020F0502020204030204" pitchFamily="34" charset="0"/>
                <a:cs typeface="Times New Roman" panose="02020603050405020304" pitchFamily="18" charset="0"/>
              </a:rPr>
              <a:t>taux d’intérêt</a:t>
            </a:r>
            <a:r>
              <a:rPr lang="fr-FR" dirty="0">
                <a:latin typeface="Arial" panose="020B0604020202020204" pitchFamily="34" charset="0"/>
                <a:ea typeface="Calibri" panose="020F0502020204030204" pitchFamily="34" charset="0"/>
                <a:cs typeface="Times New Roman" panose="02020603050405020304" pitchFamily="18" charset="0"/>
              </a:rPr>
              <a:t> qui permet de faire fructifier le </a:t>
            </a:r>
            <a:r>
              <a:rPr lang="fr-FR" b="1" dirty="0">
                <a:latin typeface="Arial" panose="020B0604020202020204" pitchFamily="34" charset="0"/>
                <a:ea typeface="Calibri" panose="020F0502020204030204" pitchFamily="34" charset="0"/>
                <a:cs typeface="Times New Roman" panose="02020603050405020304" pitchFamily="18" charset="0"/>
              </a:rPr>
              <a:t>capital</a:t>
            </a:r>
            <a:r>
              <a:rPr lang="fr-FR" dirty="0">
                <a:latin typeface="Arial" panose="020B0604020202020204" pitchFamily="34" charset="0"/>
                <a:ea typeface="Calibri" panose="020F0502020204030204" pitchFamily="34" charset="0"/>
                <a:cs typeface="Times New Roman" panose="02020603050405020304" pitchFamily="18" charset="0"/>
              </a:rPr>
              <a:t> déposé sur le compte.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Crédit</a:t>
            </a:r>
            <a:r>
              <a:rPr lang="fr-FR" dirty="0">
                <a:latin typeface="Arial" panose="020B0604020202020204" pitchFamily="34" charset="0"/>
                <a:ea typeface="Calibri" panose="020F0502020204030204" pitchFamily="34" charset="0"/>
                <a:cs typeface="Times New Roman" panose="02020603050405020304" pitchFamily="18" charset="0"/>
              </a:rPr>
              <a:t> : peut également désigner un prêt d’argent.</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endParaRPr lang="fr-FR" dirty="0"/>
          </a:p>
          <a:p>
            <a:endParaRPr lang="fr-FR" dirty="0"/>
          </a:p>
        </p:txBody>
      </p:sp>
    </p:spTree>
    <p:extLst>
      <p:ext uri="{BB962C8B-B14F-4D97-AF65-F5344CB8AC3E}">
        <p14:creationId xmlns:p14="http://schemas.microsoft.com/office/powerpoint/2010/main" val="217147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Visualiser la répartition des paiements réalisés avec des moyens de paiement scripturaux.</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 graphique représente la part des moyens de paiement </a:t>
            </a:r>
            <a:r>
              <a:rPr lang="fr-FR" b="1" u="sng" dirty="0">
                <a:latin typeface="Arial" panose="020B0604020202020204" pitchFamily="34" charset="0"/>
                <a:ea typeface="Calibri" panose="020F0502020204030204" pitchFamily="34" charset="0"/>
                <a:cs typeface="Times New Roman" panose="02020603050405020304" pitchFamily="18" charset="0"/>
              </a:rPr>
              <a:t>scripturaux</a:t>
            </a:r>
            <a:r>
              <a:rPr lang="fr-FR" dirty="0">
                <a:latin typeface="Arial" panose="020B0604020202020204" pitchFamily="34" charset="0"/>
                <a:ea typeface="Calibri" panose="020F0502020204030204" pitchFamily="34" charset="0"/>
                <a:cs typeface="Times New Roman" panose="02020603050405020304" pitchFamily="18" charset="0"/>
              </a:rPr>
              <a:t> (en nombre de transactions) c’est-à-dire hors espèces (pièces et billets).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Attention</a:t>
            </a:r>
            <a:r>
              <a:rPr lang="fr-FR" dirty="0">
                <a:latin typeface="Arial" panose="020B0604020202020204" pitchFamily="34" charset="0"/>
                <a:ea typeface="Calibri" panose="020F0502020204030204" pitchFamily="34" charset="0"/>
                <a:cs typeface="Times New Roman" panose="02020603050405020304" pitchFamily="18" charset="0"/>
              </a:rPr>
              <a:t> : ces chiffres intègrent à la fois les transactions des particuliers, celles des entreprises et les échanges interbancaires.</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Chiffres publiés par l’Observatoire de la sécurité des moyens de paiement</a:t>
            </a:r>
            <a:r>
              <a:rPr lang="fr-FR" dirty="0">
                <a:latin typeface="Arial" panose="020B0604020202020204" pitchFamily="34" charset="0"/>
                <a:ea typeface="Calibri" panose="020F0502020204030204" pitchFamily="34" charset="0"/>
                <a:cs typeface="Times New Roman" panose="02020603050405020304" pitchFamily="18" charset="0"/>
              </a:rPr>
              <a:t> (OSMP) dans son rapport annuel du </a:t>
            </a:r>
            <a:r>
              <a:rPr lang="fr-FR" dirty="0" smtClean="0">
                <a:latin typeface="Arial" panose="020B0604020202020204" pitchFamily="34" charset="0"/>
                <a:ea typeface="Calibri" panose="020F0502020204030204" pitchFamily="34" charset="0"/>
                <a:cs typeface="Times New Roman" panose="02020603050405020304" pitchFamily="18" charset="0"/>
              </a:rPr>
              <a:t>11 septembre</a:t>
            </a:r>
            <a:r>
              <a:rPr lang="fr-FR" baseline="0" dirty="0" smtClean="0">
                <a:latin typeface="Arial" panose="020B0604020202020204" pitchFamily="34" charset="0"/>
                <a:ea typeface="Calibri" panose="020F0502020204030204" pitchFamily="34" charset="0"/>
                <a:cs typeface="Times New Roman" panose="02020603050405020304" pitchFamily="18"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r>
              <a:rPr lang="fr-FR" dirty="0" smtClean="0"/>
              <a:t>Les opérations de paiement scripturales réalisées par les particuliers, les entreprises et les administrations ont atteint 32,2 milliards de transactions en 2023 (+ 5,2% par rapport </a:t>
            </a:r>
          </a:p>
          <a:p>
            <a:r>
              <a:rPr lang="fr-FR" dirty="0" smtClean="0"/>
              <a:t>à 2022), pour un total de 34 357 milliards d’euros (– 19,3% par rapport à 2022).</a:t>
            </a:r>
            <a:endParaRPr lang="fr-FR" dirty="0"/>
          </a:p>
          <a:p>
            <a:endParaRPr lang="fr-FR" dirty="0"/>
          </a:p>
        </p:txBody>
      </p:sp>
    </p:spTree>
    <p:extLst>
      <p:ext uri="{BB962C8B-B14F-4D97-AF65-F5344CB8AC3E}">
        <p14:creationId xmlns:p14="http://schemas.microsoft.com/office/powerpoint/2010/main" val="16709690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38</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Inviter les élèves à évoquer et prendre conscience de la diversité des façons de payer et des technologies, notamment avec les portefeuilles électroniques (ou numériques, ou « </a:t>
            </a:r>
            <a:r>
              <a:rPr lang="fr-FR" dirty="0" err="1">
                <a:latin typeface="Arial" panose="020B0604020202020204" pitchFamily="34" charset="0"/>
                <a:ea typeface="Calibri" panose="020F0502020204030204" pitchFamily="34" charset="0"/>
                <a:cs typeface="Arial" panose="020B0604020202020204" pitchFamily="34" charset="0"/>
              </a:rPr>
              <a:t>wallets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Il existe plusieurs types de </a:t>
            </a:r>
            <a:r>
              <a:rPr lang="fr-FR" b="1" dirty="0">
                <a:latin typeface="Arial" panose="020B0604020202020204" pitchFamily="34" charset="0"/>
                <a:ea typeface="Calibri" panose="020F0502020204030204" pitchFamily="34" charset="0"/>
                <a:cs typeface="Times New Roman" panose="02020603050405020304" pitchFamily="18" charset="0"/>
              </a:rPr>
              <a:t>portefeuilles électroniques</a:t>
            </a:r>
            <a:r>
              <a:rPr lang="fr-FR" dirty="0">
                <a:latin typeface="Arial" panose="020B0604020202020204" pitchFamily="34" charset="0"/>
                <a:ea typeface="Calibri" panose="020F0502020204030204" pitchFamily="34" charset="0"/>
                <a:cs typeface="Times New Roman" panose="02020603050405020304" pitchFamily="18" charset="0"/>
              </a:rPr>
              <a:t>. Certains sont proposés par des banques, d’autres par des prestataires ou des opérateurs de téléphonie. </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fonctionnalités proposées sont différentes : les prélèvements peuvent être effectués directement sur le compte bancaire ou effectués sur le portefeuille virtuel qui est alimenté par son titulaire.</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Exemples</a:t>
            </a:r>
            <a:r>
              <a:rPr lang="fr-FR" dirty="0">
                <a:latin typeface="Arial" panose="020B0604020202020204" pitchFamily="34" charset="0"/>
                <a:ea typeface="Calibri" panose="020F0502020204030204" pitchFamily="34" charset="0"/>
                <a:cs typeface="Times New Roman" panose="02020603050405020304" pitchFamily="18" charset="0"/>
              </a:rPr>
              <a:t> :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Services permettant de payer ses achats en ligne, de faire ou recevoir des virements depuis un ordinateur, une tablette ou son smartphone (exemples connus : </a:t>
            </a:r>
            <a:r>
              <a:rPr lang="fr-FR" dirty="0" err="1">
                <a:latin typeface="Arial" panose="020B0604020202020204" pitchFamily="34" charset="0"/>
                <a:ea typeface="Times New Roman" panose="02020603050405020304" pitchFamily="18" charset="0"/>
                <a:cs typeface="Times New Roman" panose="02020603050405020304" pitchFamily="18" charset="0"/>
              </a:rPr>
              <a:t>Paypal</a:t>
            </a:r>
            <a:r>
              <a:rPr lang="fr-FR" dirty="0">
                <a:latin typeface="Arial" panose="020B0604020202020204" pitchFamily="34" charset="0"/>
                <a:ea typeface="Times New Roman" panose="02020603050405020304" pitchFamily="18" charset="0"/>
                <a:cs typeface="Times New Roman" panose="02020603050405020304" pitchFamily="18" charset="0"/>
              </a:rPr>
              <a:t> ou </a:t>
            </a:r>
            <a:r>
              <a:rPr lang="fr-FR" dirty="0" err="1">
                <a:latin typeface="Arial" panose="020B0604020202020204" pitchFamily="34" charset="0"/>
                <a:ea typeface="Times New Roman" panose="02020603050405020304" pitchFamily="18" charset="0"/>
                <a:cs typeface="Times New Roman" panose="02020603050405020304" pitchFamily="18" charset="0"/>
              </a:rPr>
              <a:t>Pay</a:t>
            </a:r>
            <a:r>
              <a:rPr lang="fr-FR" dirty="0">
                <a:latin typeface="Arial" panose="020B0604020202020204" pitchFamily="34" charset="0"/>
                <a:ea typeface="Times New Roman" panose="02020603050405020304" pitchFamily="18" charset="0"/>
                <a:cs typeface="Times New Roman" panose="02020603050405020304" pitchFamily="18" charset="0"/>
              </a:rPr>
              <a:t>-lib). Pour cela, il faut créer un portefeuille sur Internet, puis renseigner ses coordonnées de carte bancaire, qui vont être stockées dans ce portefeuille. Ensuite, lorsqu’on effectuera un achat sur un site Internet qui accepte ce mode de paiement, il ne sera plus nécessaire de renseigner ses coordonnées de carte. La validation du paiement se fera uniquement en renseignant l’identifiant et le mot de passe de son portefeuille.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Applications pour paiement par téléphone mobile (exemple connu : Lydia). Cela nécessite le téléchargement de l’application, la création d’un compte avec son numéro de téléphone et un mot de passe, le renseignement de ses coordonnées de carte bancaire. Ces applications permettent de faire des paiements en renseignant le montant à régler puis en montrant le QR code qui s’affiche sur son écran au professionnel que l’on souhaite payer, ou bien en choisissant un destinataire dans ses contacts. Elles rendent possible des paiements en magasin, en ligne mais aussi entre particuliers.</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Lorsqu’on utilise ce type d’applications, la carte bancaire est débitée instantanément pour garantir le paiement, et le compte du destinataire est crédité. Si c’est un particulier qui reçoit cet argent, c’est le solde du compte créé sur l’application qui sera crédité. Il est notifié par email ou SMS qu’il peut retirer cette somme sur son compte en banque ou l’utiliser avec l’application.  En attendant sa réponse, l’argent est conservé.</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 </a:t>
            </a:r>
          </a:p>
          <a:p>
            <a:pPr>
              <a:spcAft>
                <a:spcPts val="0"/>
              </a:spcAft>
            </a:pPr>
            <a:r>
              <a:rPr lang="fr-FR" b="1" u="sng" dirty="0">
                <a:latin typeface="Arial" panose="020B0604020202020204" pitchFamily="34" charset="0"/>
                <a:ea typeface="Calibri" panose="020F0502020204030204" pitchFamily="34" charset="0"/>
                <a:cs typeface="Times New Roman" panose="02020603050405020304" pitchFamily="18" charset="0"/>
              </a:rPr>
              <a:t>Pour aller plus loin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Les </a:t>
            </a:r>
            <a:r>
              <a:rPr lang="fr-FR" b="1" dirty="0">
                <a:latin typeface="Arial" panose="020B0604020202020204" pitchFamily="34" charset="0"/>
                <a:ea typeface="Calibri" panose="020F0502020204030204" pitchFamily="34" charset="0"/>
                <a:cs typeface="Times New Roman" panose="02020603050405020304" pitchFamily="18" charset="0"/>
              </a:rPr>
              <a:t>« crypto-actifs » </a:t>
            </a:r>
            <a:r>
              <a:rPr lang="fr-FR" dirty="0">
                <a:latin typeface="Arial" panose="020B0604020202020204" pitchFamily="34" charset="0"/>
                <a:ea typeface="Calibri" panose="020F0502020204030204" pitchFamily="34" charset="0"/>
                <a:cs typeface="Times New Roman" panose="02020603050405020304" pitchFamily="18" charset="0"/>
              </a:rPr>
              <a:t>(couramment appelés « crypto-monnaies ») comme le bitcoin, le </a:t>
            </a:r>
            <a:r>
              <a:rPr lang="fr-FR" dirty="0" err="1">
                <a:latin typeface="Arial" panose="020B0604020202020204" pitchFamily="34" charset="0"/>
                <a:ea typeface="Calibri" panose="020F0502020204030204" pitchFamily="34" charset="0"/>
                <a:cs typeface="Times New Roman" panose="02020603050405020304" pitchFamily="18" charset="0"/>
              </a:rPr>
              <a:t>Ripple</a:t>
            </a:r>
            <a:r>
              <a:rPr lang="fr-FR" dirty="0">
                <a:latin typeface="Arial" panose="020B0604020202020204" pitchFamily="34" charset="0"/>
                <a:ea typeface="Calibri" panose="020F0502020204030204" pitchFamily="34" charset="0"/>
                <a:cs typeface="Times New Roman" panose="02020603050405020304" pitchFamily="18" charset="0"/>
              </a:rPr>
              <a:t> ou l’</a:t>
            </a:r>
            <a:r>
              <a:rPr lang="fr-FR" dirty="0" err="1">
                <a:latin typeface="Arial" panose="020B0604020202020204" pitchFamily="34" charset="0"/>
                <a:ea typeface="Calibri" panose="020F0502020204030204" pitchFamily="34" charset="0"/>
                <a:cs typeface="Times New Roman" panose="02020603050405020304" pitchFamily="18" charset="0"/>
              </a:rPr>
              <a:t>Ether</a:t>
            </a:r>
            <a:r>
              <a:rPr lang="fr-FR" dirty="0">
                <a:latin typeface="Arial" panose="020B0604020202020204" pitchFamily="34" charset="0"/>
                <a:ea typeface="Calibri" panose="020F0502020204030204" pitchFamily="34" charset="0"/>
                <a:cs typeface="Times New Roman" panose="02020603050405020304" pitchFamily="18" charset="0"/>
              </a:rPr>
              <a:t>, </a:t>
            </a:r>
            <a:r>
              <a:rPr lang="fr-FR" b="1" dirty="0">
                <a:latin typeface="Arial" panose="020B0604020202020204" pitchFamily="34" charset="0"/>
                <a:ea typeface="Calibri" panose="020F0502020204030204" pitchFamily="34" charset="0"/>
                <a:cs typeface="Times New Roman" panose="02020603050405020304" pitchFamily="18" charset="0"/>
              </a:rPr>
              <a:t>ne sont pas de véritables monnaies</a:t>
            </a:r>
            <a:r>
              <a:rPr lang="fr-FR" dirty="0">
                <a:latin typeface="Arial" panose="020B0604020202020204" pitchFamily="34" charset="0"/>
                <a:ea typeface="Calibri" panose="020F0502020204030204" pitchFamily="34" charset="0"/>
                <a:cs typeface="Times New Roman" panose="02020603050405020304" pitchFamily="18" charset="0"/>
              </a:rPr>
              <a:t>. Leur valeur n’est pas garantie par un État ou une banque centrale et cette valeur est très fluctuante. Il est donc très risqué d’en acheter.</a:t>
            </a:r>
          </a:p>
          <a:p>
            <a:pPr>
              <a:spcAft>
                <a:spcPts val="0"/>
              </a:spcAft>
            </a:pPr>
            <a:r>
              <a:rPr lang="fr-FR" b="1" dirty="0">
                <a:latin typeface="Arial" panose="020B0604020202020204" pitchFamily="34" charset="0"/>
                <a:ea typeface="Calibri" panose="020F0502020204030204" pitchFamily="34" charset="0"/>
                <a:cs typeface="Times New Roman" panose="02020603050405020304" pitchFamily="18" charset="0"/>
              </a:rPr>
              <a:t>Pour en savoir plus : - </a:t>
            </a:r>
            <a:r>
              <a:rPr lang="fr-FR" dirty="0">
                <a:latin typeface="Arial" panose="020B0604020202020204" pitchFamily="34" charset="0"/>
                <a:ea typeface="Calibri" panose="020F0502020204030204" pitchFamily="34" charset="0"/>
                <a:cs typeface="Times New Roman" panose="02020603050405020304" pitchFamily="18" charset="0"/>
              </a:rPr>
              <a:t>Voir la vidéo</a:t>
            </a:r>
            <a:r>
              <a:rPr lang="fr-FR" b="1" dirty="0">
                <a:latin typeface="Arial" panose="020B0604020202020204" pitchFamily="34" charset="0"/>
                <a:ea typeface="Calibri" panose="020F0502020204030204" pitchFamily="34" charset="0"/>
                <a:cs typeface="Times New Roman" panose="02020603050405020304" pitchFamily="18" charset="0"/>
              </a:rPr>
              <a:t> « </a:t>
            </a:r>
            <a:r>
              <a:rPr lang="fr-FR" dirty="0">
                <a:latin typeface="Arial" panose="020B0604020202020204" pitchFamily="34" charset="0"/>
                <a:ea typeface="Calibri" panose="020F0502020204030204" pitchFamily="34" charset="0"/>
                <a:cs typeface="Times New Roman" panose="02020603050405020304" pitchFamily="18" charset="0"/>
              </a:rPr>
              <a:t>Qu’est-ce que la </a:t>
            </a:r>
            <a:r>
              <a:rPr lang="fr-FR" dirty="0" err="1">
                <a:latin typeface="Arial" panose="020B0604020202020204" pitchFamily="34" charset="0"/>
                <a:ea typeface="Calibri" panose="020F0502020204030204" pitchFamily="34" charset="0"/>
                <a:cs typeface="Times New Roman" panose="02020603050405020304" pitchFamily="18" charset="0"/>
              </a:rPr>
              <a:t>blockchain</a:t>
            </a:r>
            <a:r>
              <a:rPr lang="fr-FR" dirty="0">
                <a:latin typeface="Arial" panose="020B0604020202020204" pitchFamily="34" charset="0"/>
                <a:ea typeface="Calibri" panose="020F0502020204030204" pitchFamily="34" charset="0"/>
                <a:cs typeface="Times New Roman" panose="02020603050405020304" pitchFamily="18" charset="0"/>
              </a:rPr>
              <a:t> ? » sur la chaine YouTube Banque de France. </a:t>
            </a:r>
            <a:r>
              <a:rPr lang="fr-FR" b="1"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3"/>
              </a:rPr>
              <a:t>https://www.youtube.com/watch?v=QE-eNeJd8OY</a:t>
            </a:r>
            <a:r>
              <a:rPr lang="fr-FR" b="1" dirty="0">
                <a:latin typeface="Arial" panose="020B0604020202020204" pitchFamily="34" charset="0"/>
                <a:ea typeface="Calibri" panose="020F0502020204030204" pitchFamily="34" charset="0"/>
                <a:cs typeface="Times New Roman" panose="02020603050405020304" pitchFamily="18"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6538988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39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 </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Dresser un panorama rapide de la fraude aux moyens de paiement en France.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Chiffres du rapport annuel 2022 de l’Observatoire de la sécurité des moyens de paiement paru en juillet 2023.</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1,192 Milliards d’€ de préjudice (-4% de fraude en volume et en valeur).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0,053% de taux de fraude sur la carte (plus bas niveau historique).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0,044% de taux de fraude des virements instantanés.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Près de 70% de la fraude au virement en valeur touche les interfaces de banque en ligne.</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-15% de fraude en valeur sur le chèque par rapport à 2021.</a:t>
            </a:r>
          </a:p>
          <a:p>
            <a:pPr>
              <a:spcAft>
                <a:spcPts val="0"/>
              </a:spcAft>
            </a:pPr>
            <a:r>
              <a:rPr lang="fr-FR" dirty="0">
                <a:latin typeface="Arial" panose="020B0604020202020204" pitchFamily="34" charset="0"/>
                <a:ea typeface="Calibri" panose="020F0502020204030204" pitchFamily="34" charset="0"/>
                <a:cs typeface="Times New Roman" panose="02020603050405020304" pitchFamily="18" charset="0"/>
              </a:rPr>
              <a:t>Ces résultats mettent en lumière la faible proportion de fraudes tous moyens de paiement confondus.</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1401394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4</a:t>
            </a:fld>
            <a:endParaRPr lang="fr-FR" dirty="0"/>
          </a:p>
        </p:txBody>
      </p:sp>
      <p:sp>
        <p:nvSpPr>
          <p:cNvPr id="5" name="Espace réservé des notes 4"/>
          <p:cNvSpPr>
            <a:spLocks noGrp="1"/>
          </p:cNvSpPr>
          <p:nvPr>
            <p:ph type="body" sz="quarter" idx="11"/>
          </p:nvPr>
        </p:nvSpPr>
        <p:spPr>
          <a:xfrm>
            <a:off x="215901" y="2159000"/>
            <a:ext cx="6451600" cy="1337962"/>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u="sng"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hlinkClick r:id="rId3"/>
              </a:rPr>
              <a:t>www.youtube.com/watch?v=919Ez9fEWVM</a:t>
            </a:r>
            <a:r>
              <a:rPr lang="fr-FR" u="sng" dirty="0" smtClean="0">
                <a:solidFill>
                  <a:srgbClr val="0000FF"/>
                </a:solidFill>
                <a:latin typeface="Arial" panose="020B0604020202020204" pitchFamily="34" charset="0"/>
                <a:ea typeface="Calibri" panose="020F0502020204030204" pitchFamily="34" charset="0"/>
                <a:cs typeface="Arial" panose="020B0604020202020204" pitchFamily="34" charset="0"/>
              </a:rPr>
              <a:t> </a:t>
            </a:r>
            <a:r>
              <a:rPr lang="fr-FR" dirty="0" smtClean="0">
                <a:latin typeface="Arial" panose="020B0604020202020204" pitchFamily="34" charset="0"/>
                <a:ea typeface="Calibri" panose="020F0502020204030204" pitchFamily="34" charset="0"/>
                <a:cs typeface="Times New Roman" panose="02020603050405020304" pitchFamily="18" charset="0"/>
              </a:rPr>
              <a:t>ou sur</a:t>
            </a:r>
            <a:r>
              <a:rPr lang="fr-FR" baseline="0" dirty="0" smtClean="0">
                <a:latin typeface="Arial" panose="020B0604020202020204" pitchFamily="34" charset="0"/>
                <a:ea typeface="Calibri" panose="020F0502020204030204" pitchFamily="34" charset="0"/>
                <a:cs typeface="Times New Roman" panose="02020603050405020304" pitchFamily="18" charset="0"/>
              </a:rPr>
              <a:t> la plateforme </a:t>
            </a:r>
            <a:r>
              <a:rPr lang="fr-FR" baseline="0" dirty="0" err="1" smtClean="0">
                <a:latin typeface="Arial" panose="020B0604020202020204" pitchFamily="34" charset="0"/>
                <a:ea typeface="Calibri" panose="020F0502020204030204" pitchFamily="34" charset="0"/>
                <a:cs typeface="Times New Roman" panose="02020603050405020304" pitchFamily="18" charset="0"/>
              </a:rPr>
              <a:t>PodEduc</a:t>
            </a:r>
            <a:r>
              <a:rPr lang="fr-FR" baseline="0" dirty="0" smtClean="0">
                <a:latin typeface="Arial" panose="020B0604020202020204" pitchFamily="34" charset="0"/>
                <a:ea typeface="Calibri" panose="020F0502020204030204" pitchFamily="34" charset="0"/>
                <a:cs typeface="Times New Roman" panose="02020603050405020304" pitchFamily="18" charset="0"/>
              </a:rPr>
              <a:t> (pour les agents de l’Education nationale) : </a:t>
            </a:r>
            <a:r>
              <a:rPr kumimoji="0" lang="fr-FR" sz="1200" b="0" i="0" u="sng" strike="noStrike" kern="1200" cap="none" spc="0" normalizeH="0" baseline="0" noProof="0" dirty="0" smtClean="0">
                <a:ln>
                  <a:noFill/>
                </a:ln>
                <a:solidFill>
                  <a:srgbClr val="0000FF"/>
                </a:solidFill>
                <a:effectLst/>
                <a:uLnTx/>
                <a:uFillTx/>
                <a:latin typeface="Calibri" panose="020F0502020204030204" pitchFamily="34" charset="0"/>
                <a:ea typeface="Times New Roman" panose="02020603050405020304" pitchFamily="18" charset="0"/>
                <a:cs typeface="Times New Roman" panose="02020603050405020304" pitchFamily="18" charset="0"/>
                <a:hlinkClick r:id="rId4"/>
              </a:rPr>
              <a:t>https://podeduc.apps.education.fr/video/68256-la-gestion-budgetaire/</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
        <p:nvSpPr>
          <p:cNvPr id="6" name="Espace réservé des notes 5"/>
          <p:cNvSpPr>
            <a:spLocks noGrp="1"/>
          </p:cNvSpPr>
          <p:nvPr>
            <p:ph type="body" idx="1"/>
          </p:nvPr>
        </p:nvSpPr>
        <p:spPr>
          <a:xfrm>
            <a:off x="215901" y="3669956"/>
            <a:ext cx="6451600" cy="5969343"/>
          </a:xfrm>
        </p:spPr>
        <p:txBody>
          <a:bodyPr/>
          <a:lstStyle/>
          <a:p>
            <a:pPr>
              <a:spcAft>
                <a:spcPts val="0"/>
              </a:spcAft>
            </a:pPr>
            <a:r>
              <a:rPr lang="fr-FR" sz="1200" b="1" u="sng" dirty="0" smtClean="0">
                <a:effectLst/>
                <a:latin typeface="Arial" panose="020B0604020202020204" pitchFamily="34" charset="0"/>
                <a:ea typeface="Calibri" panose="020F0502020204030204" pitchFamily="34" charset="0"/>
                <a:cs typeface="Arial" panose="020B0604020202020204" pitchFamily="34" charset="0"/>
              </a:rPr>
              <a:t>Cliquer sur la flèche pour lancer la vidéo.</a:t>
            </a:r>
            <a:r>
              <a:rPr lang="fr-FR" sz="1200" b="1" dirty="0" smtClean="0">
                <a:effectLst/>
                <a:latin typeface="Arial" panose="020B0604020202020204" pitchFamily="34" charset="0"/>
                <a:ea typeface="Calibri" panose="020F0502020204030204" pitchFamily="34" charset="0"/>
                <a:cs typeface="Arial" panose="020B0604020202020204" pitchFamily="34" charset="0"/>
              </a:rPr>
              <a:t> </a:t>
            </a:r>
            <a:r>
              <a:rPr lang="fr-FR" sz="1200" dirty="0" smtClean="0">
                <a:effectLst/>
                <a:latin typeface="Arial" panose="020B0604020202020204" pitchFamily="34" charset="0"/>
                <a:ea typeface="Calibri" panose="020F0502020204030204" pitchFamily="34" charset="0"/>
                <a:cs typeface="Arial" panose="020B0604020202020204" pitchFamily="34" charset="0"/>
              </a:rPr>
              <a:t>Celle-ci permet d’introduire la thématique.</a:t>
            </a:r>
            <a:r>
              <a:rPr lang="fr-FR" sz="1200" u="sng" dirty="0" smtClean="0">
                <a:effectLst/>
                <a:latin typeface="Arial" panose="020B0604020202020204" pitchFamily="34" charset="0"/>
                <a:ea typeface="Calibri" panose="020F0502020204030204" pitchFamily="34" charset="0"/>
                <a:cs typeface="Arial" panose="020B0604020202020204" pitchFamily="34" charset="0"/>
              </a:rPr>
              <a:t> </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sz="1200" dirty="0" smtClean="0">
                <a:effectLst/>
                <a:latin typeface="Arial" panose="020B0604020202020204" pitchFamily="34" charset="0"/>
                <a:ea typeface="Calibri" panose="020F0502020204030204" pitchFamily="34" charset="0"/>
                <a:cs typeface="Arial" panose="020B0604020202020204" pitchFamily="34" charset="0"/>
              </a:rPr>
              <a:t>Lien vers la vidéo « La Minute Cash – Gestion budgétaire » sur la chaine YouTube EDUCFI Banque de France : </a:t>
            </a:r>
            <a:r>
              <a:rPr lang="fr-FR" sz="1200" u="sng" dirty="0" smtClean="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https://www.youtube.com/watch?v=919Ez9fEWVM</a:t>
            </a:r>
            <a:endParaRPr lang="fr-FR" sz="1200" dirty="0" smtClean="0">
              <a:effectLst/>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23550473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78CD4AB-E171-4520-A743-174F86F6BA7B}" type="slidenum">
              <a:rPr lang="fr-FR" smtClean="0"/>
              <a:t>40</a:t>
            </a:fld>
            <a:endParaRPr lang="fr-FR" dirty="0"/>
          </a:p>
        </p:txBody>
      </p:sp>
    </p:spTree>
    <p:extLst>
      <p:ext uri="{BB962C8B-B14F-4D97-AF65-F5344CB8AC3E}">
        <p14:creationId xmlns:p14="http://schemas.microsoft.com/office/powerpoint/2010/main" val="19068173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5</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un budget et ses deux grandes composantes.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est un outil permettant de connaitre sa situation financière actuelle et future ainsi que les dépenses et ressources passées. Il peut prendre diverses formes (feuille de papier, tableur, application sur smartphone ou sur le site de la banque, etc.).</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 le titre est présent. L’enseignant peut poser la question « Qu’est-ce qu’un budget ? » et recueillir les réponses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Trois questions apparaissent ensuite les unes après les autres, ce qui permet à l’enseignant de reprendre en les structurant les réponses des élèves ou bien de stimuler et d’accompagner la participation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De quoi est-il composé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recense l’ensemble des ressources (ou recettes, ou revenus, ou rentrées d’argent) et des dépenses (ou charges) d’une personne ou d’un ménage.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 budget permet de tracer ce qui « rentre » et ce qui « sort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de la balance avec les deux composantes Ressources et Dépenses. La balance est équilibrée, ce qui permet d’introduire l’idée que les charges ne doivent pas dépasser les ressources</a:t>
            </a:r>
            <a:r>
              <a:rPr lang="fr-FR" b="1"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Comment le construit-on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dans une colonne les rentrées d’argent (les ressources) et dans une autre colonne les dépenses (les charges). Ensuite on fait le total des deux colonnes et on calcule la différence entre ces deux colonnes. La différence s’appelle le solde.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b="1" dirty="0">
                <a:latin typeface="Arial" panose="020B0604020202020204" pitchFamily="34" charset="0"/>
                <a:ea typeface="Calibri" panose="020F0502020204030204" pitchFamily="34" charset="0"/>
                <a:cs typeface="Arial" panose="020B0604020202020204" pitchFamily="34" charset="0"/>
              </a:rPr>
              <a:t> :</a:t>
            </a:r>
            <a:r>
              <a:rPr lang="fr-FR" dirty="0">
                <a:latin typeface="Arial" panose="020B0604020202020204" pitchFamily="34" charset="0"/>
                <a:ea typeface="Calibri" panose="020F0502020204030204" pitchFamily="34" charset="0"/>
                <a:cs typeface="Arial" panose="020B0604020202020204" pitchFamily="34" charset="0"/>
              </a:rPr>
              <a:t> </a:t>
            </a:r>
            <a:r>
              <a:rPr lang="fr-FR" b="1" dirty="0">
                <a:latin typeface="Arial" panose="020B0604020202020204" pitchFamily="34" charset="0"/>
                <a:ea typeface="Calibri" panose="020F0502020204030204" pitchFamily="34" charset="0"/>
                <a:cs typeface="Arial" panose="020B0604020202020204" pitchFamily="34" charset="0"/>
              </a:rPr>
              <a:t>Pourquoi faire son budget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Mieux gérer son argent (ses ressources).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Maîtriser ses dépenses.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Connaître sa situation financière, avoir une vision d’ensemble de la façon dont on dépense son argent.</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Planifier des projets.</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En cas de difficultés à faire face à des dépenses, se poser des questions sur la manière dont on peut gérer son argent au quotidien.</a:t>
            </a: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Construire un budget permet d’anticiper les imprévus</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p:txBody>
      </p:sp>
    </p:spTree>
    <p:extLst>
      <p:ext uri="{BB962C8B-B14F-4D97-AF65-F5344CB8AC3E}">
        <p14:creationId xmlns:p14="http://schemas.microsoft.com/office/powerpoint/2010/main" val="1868664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6</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Objectifs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Comprendre ce qu’est le solde, apprendre à le calculer, appréhender les notions de débit/crédit ainsi que les notions de solde positif (ou créditeur) et de solde négatif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Pour établir un budget mensuel, on liste d’un côté, les ressources (les rentrées d’argent) et de l’autre, les dépenses (les charges).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La différence s’appelle </a:t>
            </a:r>
            <a:r>
              <a:rPr lang="fr-FR" b="1" dirty="0">
                <a:latin typeface="Arial" panose="020B0604020202020204" pitchFamily="34" charset="0"/>
                <a:ea typeface="Calibri" panose="020F0502020204030204" pitchFamily="34" charset="0"/>
                <a:cs typeface="Arial" panose="020B0604020202020204" pitchFamily="34" charset="0"/>
              </a:rPr>
              <a:t>le solde</a:t>
            </a:r>
            <a:r>
              <a:rPr lang="fr-FR" dirty="0">
                <a:latin typeface="Arial" panose="020B0604020202020204" pitchFamily="34" charset="0"/>
                <a:ea typeface="Calibri" panose="020F0502020204030204" pitchFamily="34" charset="0"/>
                <a:cs typeface="Arial" panose="020B0604020202020204" pitchFamily="34" charset="0"/>
              </a:rPr>
              <a: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On associe à ce vocabulaire courant le vocabulaire professionnel débit (dépenses) et crédit (ressources).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Mécanisme du budget</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&gt; dépenses, le solde est positif ou créditeur : vous gagnez plus d’argent que vous n’en dépensez. Vous avez donc de l’argent disponible que vous pouvez dépenser OU épargner.</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Si ressources &lt; dépenses, le solde est négatif ou débiteur : vous dépensez plus d’argent que vous n’en gagnez. Vous devez rééquilibrer votre budget en réduisant vos dépenses et/ou en augmentant vos ressources.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seule l’opération </a:t>
            </a:r>
            <a:r>
              <a:rPr lang="fr-FR" u="sng" dirty="0">
                <a:latin typeface="Arial" panose="020B0604020202020204" pitchFamily="34" charset="0"/>
                <a:ea typeface="Calibri" panose="020F0502020204030204" pitchFamily="34" charset="0"/>
                <a:cs typeface="Arial" panose="020B0604020202020204" pitchFamily="34" charset="0"/>
              </a:rPr>
              <a:t>ressources-dépenses=solde</a:t>
            </a:r>
            <a:r>
              <a:rPr lang="fr-FR" dirty="0">
                <a:latin typeface="Arial" panose="020B0604020202020204" pitchFamily="34" charset="0"/>
                <a:ea typeface="Calibri" panose="020F0502020204030204" pitchFamily="34" charset="0"/>
                <a:cs typeface="Arial" panose="020B0604020202020204" pitchFamily="34" charset="0"/>
              </a:rPr>
              <a:t> est affichée. Les autres éléments s’affichent en 4 temps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Exemple d’un budget positif (ou créditeur).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positif (ou créditeur).</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Exemple d’un budget négatif (ou débiteur). Le montant du solde n’apparait pas pour permettre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 faire le calcul.</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Affichage du solde pour ce budget négatif (ou débiteur).</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a:p>
            <a:endParaRPr lang="fr-FR" dirty="0"/>
          </a:p>
        </p:txBody>
      </p:sp>
    </p:spTree>
    <p:extLst>
      <p:ext uri="{BB962C8B-B14F-4D97-AF65-F5344CB8AC3E}">
        <p14:creationId xmlns:p14="http://schemas.microsoft.com/office/powerpoint/2010/main" val="83203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7</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ressources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Quelques exemples de ressources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Revenus du travail : par exemple, un salaire. Pour les travailleurs indépendants (commerçants, artisans, agriculteurs, professions libérales, artistes…), un revenu (commercial, agricole, non commercial).</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Pensions : retraite, pension alimentaire, pension d’invalidité.</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Aides sociales : allocation logement, allocation familiale, assurance chômage, bourses d’études, etc.</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Autres : </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fonciers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bien immobilier (appartement, maison) qu’on loue, alors on perçoit des loyers qui sont des revenus fonciers.</a:t>
            </a:r>
          </a:p>
          <a:p>
            <a:pPr marL="742950" lvl="1" indent="-285750">
              <a:spcAft>
                <a:spcPts val="0"/>
              </a:spcAft>
              <a:buFont typeface="Times New Roman" panose="02020603050405020304" pitchFamily="18" charset="0"/>
              <a:buChar char="-"/>
            </a:pPr>
            <a:r>
              <a:rPr lang="fr-FR" b="1" dirty="0">
                <a:latin typeface="Arial" panose="020B0604020202020204" pitchFamily="34" charset="0"/>
                <a:ea typeface="Times New Roman" panose="02020603050405020304" pitchFamily="18" charset="0"/>
                <a:cs typeface="Times New Roman" panose="02020603050405020304" pitchFamily="18" charset="0"/>
              </a:rPr>
              <a:t>Revenus mobiliers </a:t>
            </a:r>
            <a:r>
              <a:rPr lang="fr-FR" dirty="0">
                <a:latin typeface="Arial" panose="020B0604020202020204" pitchFamily="34" charset="0"/>
                <a:ea typeface="Times New Roman" panose="02020603050405020304" pitchFamily="18" charset="0"/>
                <a:cs typeface="Times New Roman" panose="02020603050405020304" pitchFamily="18" charset="0"/>
              </a:rPr>
              <a:t>: si on possède un livret d’épargne alors on perçoit des intérêts qui sont des revenus mobiliers.</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ressources et recueillir leurs réponses.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L’enseignant peut ensuite afficher les réponses proposées dans la diapositive et les comparer avec celles des élèves. Il peut aussi afficher tout de suite les propositions et initier un dialogue avec ses élèves sur chacune des 4 propositions.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Désormais, lorsqu’un salarié perçoit son salaire, celui-ci est net d’impôts : l’impôt sur le revenu est déjà prélevé.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est également net de cotisations sociales (pour la sécurité sociale : maladie, famille, retraite, chômage. C’est l’occasion de signaler qu’en France, il existe une sécurité sociale).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Un focus sur les revenus des travailleurs non-salariés (artisans, commerçants, professions libérales, agriculteurs…) peut être fait. Ces travailleurs paient leurs charges (règlement des fournisseurs, cotisations sociales et impôts) grâce aux ventes de produits et ou services qu’ils réalisent (chiffre d’affaires) et encaissent (rentrées d’argent). L’argent restant une fois les charges réglées s’appelle le bénéfice. C’est ce bénéfice que les travailleurs non-salariés utilisent pour payer leurs dépenses à titre privé.</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À titre de référence :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SMIC net s’élève à 1 399 € par mois pour une personne à temps plein au 1er janvier 2024.</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449580" algn="just">
              <a:spcAft>
                <a:spcPts val="0"/>
              </a:spcAf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En 2023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médian en France est d’un peu plus de 1 850 € net par mois (la moitié des salariés gagne moins, l’autre moitié gagne plus que ce montant).</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tabLst>
                <a:tab pos="457200" algn="l"/>
              </a:tabLst>
            </a:pPr>
            <a:r>
              <a:rPr lang="fr-FR" dirty="0">
                <a:solidFill>
                  <a:srgbClr val="000000"/>
                </a:solidFill>
                <a:latin typeface="Arial" panose="020B0604020202020204" pitchFamily="34" charset="0"/>
                <a:ea typeface="Calibri" panose="020F0502020204030204" pitchFamily="34" charset="0"/>
                <a:cs typeface="Arial" panose="020B0604020202020204" pitchFamily="34" charset="0"/>
              </a:rPr>
              <a:t>Le salaire moyen en France est d’un peu plus de 2 587 € net par mois.</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3114244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8</a:t>
            </a:fld>
            <a:endParaRPr lang="fr-FR" dirty="0"/>
          </a:p>
        </p:txBody>
      </p:sp>
      <p:sp>
        <p:nvSpPr>
          <p:cNvPr id="5" name="Espace réservé des notes 4"/>
          <p:cNvSpPr>
            <a:spLocks noGrp="1"/>
          </p:cNvSpPr>
          <p:nvPr>
            <p:ph type="body" sz="quarter" idx="11"/>
          </p:nvPr>
        </p:nvSpPr>
        <p:spPr>
          <a:xfrm>
            <a:off x="215901" y="2261286"/>
            <a:ext cx="6451600" cy="7378013"/>
          </a:xfrm>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Concrétiser la notion de dépenses avec des exemples de la vie courante.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3 types de dépenses sont généralement distingués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Dépenses fixes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Il s’agit des dépenses « contraintes » ou « pré-engagées ». Pourquoi ? Parce qu’il est difficile d’y échapper et parce qu’on ne peut pas les modifier facilement.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En effet, souvent, elles résultent d’un contrat (ex : le loyer, une assurance, le forfait téléphonique…) qu’il faut modifier si on veut en faire bouger le montant (dans le cas du loyer, il faut même déménager). Ces dépenses reviennent régulièrement (souvent chaque mois). Leur montant est relativement stable mais il peut quand même varier d’un mois à l’autre (exemple : eau, électricité, gaz).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variables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Elles sont souvent faites de manière très régulière (chaque semaine…). On peut plus facilement les modifier que les dépenses fixes, mais attention, certaines sont quand même indispensables et on ne peut pas toutes les réduire fortement. Exemple : l’alimentation.</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Les dépenses occasionnelles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Plus irrégulières et d’un montant plus variable, les dépenses occasionnelles peuvent pour certaines d’entre elles, être plus facilement reportées dans le temps si besoin.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l’affichage de la diapositive, aucun élément n’est présent. L’enseignant peut demander aux </a:t>
            </a:r>
            <a:r>
              <a:rPr lang="fr-FR" dirty="0" smtClean="0">
                <a:latin typeface="Arial" panose="020B0604020202020204" pitchFamily="34" charset="0"/>
                <a:ea typeface="Calibri" panose="020F0502020204030204" pitchFamily="34" charset="0"/>
                <a:cs typeface="Arial" panose="020B0604020202020204" pitchFamily="34" charset="0"/>
              </a:rPr>
              <a:t>collégiens </a:t>
            </a:r>
            <a:r>
              <a:rPr lang="fr-FR" dirty="0">
                <a:latin typeface="Arial" panose="020B0604020202020204" pitchFamily="34" charset="0"/>
                <a:ea typeface="Calibri" panose="020F0502020204030204" pitchFamily="34" charset="0"/>
                <a:cs typeface="Arial" panose="020B0604020202020204" pitchFamily="34" charset="0"/>
              </a:rPr>
              <a:t>des exemples de dépenses et recueillir leurs réponses. Les 3 animations suivantes reprennent les différents types de dépenses avec des exemples.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Les dépenses fixes.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Les dépenses variables.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Les dépenses occasionnelles. L’enseignant peut comparer les réponses proposées dans la diapositive avec celles des élèves.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À l’issue de l’animation 3, s’il reste des propositions des </a:t>
            </a:r>
            <a:r>
              <a:rPr lang="fr-FR" dirty="0" smtClean="0">
                <a:latin typeface="Arial" panose="020B0604020202020204" pitchFamily="34" charset="0"/>
                <a:ea typeface="Calibri" panose="020F0502020204030204" pitchFamily="34" charset="0"/>
                <a:cs typeface="Arial" panose="020B0604020202020204" pitchFamily="34" charset="0"/>
              </a:rPr>
              <a:t>collégiens</a:t>
            </a:r>
            <a:r>
              <a:rPr lang="fr-FR" dirty="0">
                <a:latin typeface="Arial" panose="020B0604020202020204" pitchFamily="34" charset="0"/>
                <a:ea typeface="Calibri" panose="020F0502020204030204" pitchFamily="34" charset="0"/>
                <a:cs typeface="Arial" panose="020B0604020202020204" pitchFamily="34" charset="0"/>
              </a:rPr>
              <a:t>, l’enseignant peut leur demander de les classer dans l’un des trois types de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lgn="just">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Désormais, </a:t>
            </a:r>
            <a:r>
              <a:rPr lang="fr-FR" b="1" dirty="0">
                <a:latin typeface="Arial" panose="020B0604020202020204" pitchFamily="34" charset="0"/>
                <a:ea typeface="Calibri" panose="020F0502020204030204" pitchFamily="34" charset="0"/>
                <a:cs typeface="Arial" panose="020B0604020202020204" pitchFamily="34" charset="0"/>
              </a:rPr>
              <a:t>pour les salariés</a:t>
            </a:r>
            <a:r>
              <a:rPr lang="fr-FR" dirty="0">
                <a:latin typeface="Arial" panose="020B0604020202020204" pitchFamily="34" charset="0"/>
                <a:ea typeface="Calibri" panose="020F0502020204030204" pitchFamily="34" charset="0"/>
                <a:cs typeface="Arial" panose="020B0604020202020204" pitchFamily="34" charset="0"/>
              </a:rPr>
              <a:t>, l’impôt sur le revenu est « </a:t>
            </a:r>
            <a:r>
              <a:rPr lang="fr-FR" b="1" dirty="0">
                <a:latin typeface="Arial" panose="020B0604020202020204" pitchFamily="34" charset="0"/>
                <a:ea typeface="Calibri" panose="020F0502020204030204" pitchFamily="34" charset="0"/>
                <a:cs typeface="Arial" panose="020B0604020202020204" pitchFamily="34" charset="0"/>
              </a:rPr>
              <a:t>prélevé à la source</a:t>
            </a:r>
            <a:r>
              <a:rPr lang="fr-FR" dirty="0">
                <a:latin typeface="Arial" panose="020B0604020202020204" pitchFamily="34" charset="0"/>
                <a:ea typeface="Calibri" panose="020F0502020204030204" pitchFamily="34" charset="0"/>
                <a:cs typeface="Arial" panose="020B0604020202020204" pitchFamily="34" charset="0"/>
              </a:rPr>
              <a:t> ». C’est-à-dire qu’il est retiré automatiquement du salaire et ce que touche le salarié est déjà « net d’impôt » : sauf exception, il n’est plus nécessaire de planifier le paiement de son impôt sur le revenu. Mais ce n’est pas le cas pour les travailleurs non-salariés (commerçants, artisans, professions libérales, agriculteurs…).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52925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689100" y="92075"/>
            <a:ext cx="3505200" cy="1971675"/>
          </a:xfrm>
        </p:spPr>
      </p:sp>
      <p:sp>
        <p:nvSpPr>
          <p:cNvPr id="4" name="Espace réservé du numéro de diapositive 3"/>
          <p:cNvSpPr>
            <a:spLocks noGrp="1"/>
          </p:cNvSpPr>
          <p:nvPr>
            <p:ph type="sldNum" sz="quarter" idx="10"/>
          </p:nvPr>
        </p:nvSpPr>
        <p:spPr/>
        <p:txBody>
          <a:bodyPr/>
          <a:lstStyle/>
          <a:p>
            <a:fld id="{378CD4AB-E171-4520-A743-174F86F6BA7B}" type="slidenum">
              <a:rPr lang="fr-FR" smtClean="0"/>
              <a:t>9</a:t>
            </a:fld>
            <a:endParaRPr lang="fr-FR" dirty="0"/>
          </a:p>
        </p:txBody>
      </p:sp>
      <p:sp>
        <p:nvSpPr>
          <p:cNvPr id="5" name="Espace réservé des notes 4"/>
          <p:cNvSpPr>
            <a:spLocks noGrp="1"/>
          </p:cNvSpPr>
          <p:nvPr>
            <p:ph type="body" sz="quarter" idx="11"/>
          </p:nvPr>
        </p:nvSpPr>
        <p:spPr/>
        <p:txBody>
          <a:bodyPr/>
          <a:lstStyle/>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Objectif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Identifier des actions simples pour réduire ses dépenses.</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L’essentiel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Certaines dépenses peuvent être plus facilement réduites que d’autres, comme le loyer, l’assurance, les transports et les impôts. Mais naturellement, il y a des limites (il faut manger par exemple). Assez souvent, les comportements permettant de limiter les dépenses sont également bons pour la planète.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Fonctionnement de la diapositive</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Constituer des groupes de 2/3 élèves et leur distribuer des post-it.</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Les dépenses s’affichent les unes après les autres dans le diaporama. Pour chaque dépense, chaque groupe propose sur 1 post-it un comportement permettant de réduire la dépense affichée. La mise en commun des propositions permet d’identifier plusieurs pistes pour chaque dépense. Des propositions de réponses sont données à la fin de ce commentaire.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Cette activité Quiz peut se faire aussi via un </a:t>
            </a:r>
            <a:r>
              <a:rPr lang="fr-FR" dirty="0" err="1">
                <a:latin typeface="Arial" panose="020B0604020202020204" pitchFamily="34" charset="0"/>
                <a:ea typeface="Calibri" panose="020F0502020204030204" pitchFamily="34" charset="0"/>
                <a:cs typeface="Arial" panose="020B0604020202020204" pitchFamily="34" charset="0"/>
              </a:rPr>
              <a:t>wooclap</a:t>
            </a:r>
            <a:r>
              <a:rPr lang="fr-FR" dirty="0">
                <a:latin typeface="Arial" panose="020B0604020202020204" pitchFamily="34" charset="0"/>
                <a:ea typeface="Calibri" panose="020F0502020204030204" pitchFamily="34" charset="0"/>
                <a:cs typeface="Arial" panose="020B0604020202020204" pitchFamily="34" charset="0"/>
              </a:rPr>
              <a:t> (nuage de mots) par exemple, ou à main levée (les trois premières propositions sont retenues par exemple).</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1</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Électricité.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la lumière systématiquement lorsque je sors d’une pièce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des ampoules basse consommation ou des LED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Éteindre complètement les appareils audiovisuels et informatiques plutôt que les laisser en mode veille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Penser à détartrer régulièrement les appareils électriques (cafetière, bouilloire, etc.) car le tartre endommage les résistances et augmente le temps de chauffe.</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2</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Chauffage.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Ne pas trop chauffer : 19 degrés recommandés dans les pièces de vie – salon, cuisine… - et 17 degrés dans les chambres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mettre des pantoufles, un pull.</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3</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Loisirs – sorties - cadeaux.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Préférer des cadeaux d’occasion ou fabriqués main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des sorties/loisirs gratuits ou à tarifs privilégiés.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4</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Alimentation.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Lutter contre le gaspillage alimentaire (économie sur l’alimentation).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5</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Forfait téléphonique.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Faire jouer la concurrence en changeant d’opérateur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Choisir un forfait adapté à sa consommation ou le forfait famille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téléphones portables reconditionnés /d’occasion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Renégocier très régulièrement vos contrats afin de faire jouer la concurrence, même si l’accès à une offre commerciale est généralement conditionné à une durée minimale d’abonnement.</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6</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Transports.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le vélo plutôt que la voiture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Profiter des aides proposées par les communes, les départements ou les régions.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7</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Eau.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Prendre des douches plutôt que des bains.</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8</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Vêtements - chaussures. </a:t>
            </a:r>
            <a:r>
              <a:rPr lang="fr-FR" dirty="0">
                <a:latin typeface="Arial" panose="020B0604020202020204" pitchFamily="34" charset="0"/>
                <a:ea typeface="Calibri" panose="020F0502020204030204" pitchFamily="34" charset="0"/>
                <a:cs typeface="Arial" panose="020B0604020202020204" pitchFamily="34" charset="0"/>
              </a:rPr>
              <a:t>Exemple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Acheter moins ou d’occasion.</a:t>
            </a: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Animation 9</a:t>
            </a:r>
            <a:r>
              <a:rPr lang="fr-FR" dirty="0">
                <a:latin typeface="Arial" panose="020B0604020202020204" pitchFamily="34" charset="0"/>
                <a:ea typeface="Calibri" panose="020F0502020204030204" pitchFamily="34" charset="0"/>
                <a:cs typeface="Arial" panose="020B0604020202020204" pitchFamily="34" charset="0"/>
              </a:rPr>
              <a:t> : </a:t>
            </a:r>
            <a:r>
              <a:rPr lang="fr-FR" b="1" dirty="0">
                <a:latin typeface="Arial" panose="020B0604020202020204" pitchFamily="34" charset="0"/>
                <a:ea typeface="Calibri" panose="020F0502020204030204" pitchFamily="34" charset="0"/>
                <a:cs typeface="Arial" panose="020B0604020202020204" pitchFamily="34" charset="0"/>
              </a:rPr>
              <a:t>Énergie. </a:t>
            </a:r>
            <a:r>
              <a:rPr lang="fr-FR" dirty="0">
                <a:latin typeface="Arial" panose="020B0604020202020204" pitchFamily="34" charset="0"/>
                <a:ea typeface="Calibri" panose="020F0502020204030204" pitchFamily="34" charset="0"/>
                <a:cs typeface="Arial" panose="020B0604020202020204" pitchFamily="34" charset="0"/>
              </a:rPr>
              <a:t>Exemples de comportement permettant de limiter les dépenses :</a:t>
            </a:r>
            <a:endParaRPr lang="fr-FR" dirty="0">
              <a:latin typeface="Arial" panose="020B0604020202020204" pitchFamily="34" charset="0"/>
              <a:ea typeface="Calibri" panose="020F0502020204030204" pitchFamily="34" charset="0"/>
              <a:cs typeface="Times New Roman" panose="02020603050405020304" pitchFamily="18" charset="0"/>
            </a:endParaRP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Utiliser les programmes économiques “éco” ou “demi-charge” du lave-linge ou du lave-vaisselle ;</a:t>
            </a:r>
          </a:p>
          <a:p>
            <a:pPr marL="342900" lvl="0" indent="-342900">
              <a:spcAft>
                <a:spcPts val="0"/>
              </a:spcAft>
              <a:buFont typeface="Times New Roman" panose="02020603050405020304" pitchFamily="18" charset="0"/>
              <a:buChar char="-"/>
            </a:pPr>
            <a:r>
              <a:rPr lang="fr-FR" dirty="0">
                <a:latin typeface="Arial" panose="020B0604020202020204" pitchFamily="34" charset="0"/>
                <a:ea typeface="Times New Roman" panose="02020603050405020304" pitchFamily="18" charset="0"/>
                <a:cs typeface="Times New Roman" panose="02020603050405020304" pitchFamily="18" charset="0"/>
              </a:rPr>
              <a:t>Privilégier les achats d’électroménager classés A.</a:t>
            </a: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b="1" u="sng" dirty="0">
                <a:latin typeface="Arial" panose="020B0604020202020204" pitchFamily="34" charset="0"/>
                <a:ea typeface="Calibri" panose="020F0502020204030204" pitchFamily="34" charset="0"/>
                <a:cs typeface="Arial" panose="020B0604020202020204" pitchFamily="34" charset="0"/>
              </a:rPr>
              <a:t>Pour aller plus loin</a:t>
            </a:r>
            <a:r>
              <a:rPr lang="fr-FR" dirty="0">
                <a:latin typeface="Arial" panose="020B0604020202020204" pitchFamily="34" charset="0"/>
                <a:ea typeface="Calibri" panose="020F0502020204030204" pitchFamily="34" charset="0"/>
                <a:cs typeface="Arial" panose="020B0604020202020204" pitchFamily="34" charset="0"/>
              </a:rPr>
              <a:t> :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dirty="0">
                <a:latin typeface="Arial" panose="020B0604020202020204" pitchFamily="34" charset="0"/>
                <a:ea typeface="Calibri" panose="020F0502020204030204" pitchFamily="34" charset="0"/>
                <a:cs typeface="Arial" panose="020B0604020202020204" pitchFamily="34" charset="0"/>
              </a:rPr>
              <a:t>Une animation créée par la Banque de France : « 83 astuces pour faire des économies »</a:t>
            </a:r>
            <a:endParaRPr lang="fr-FR" dirty="0">
              <a:latin typeface="Arial" panose="020B0604020202020204" pitchFamily="34" charset="0"/>
              <a:ea typeface="Calibri" panose="020F0502020204030204" pitchFamily="34" charset="0"/>
              <a:cs typeface="Times New Roman" panose="02020603050405020304" pitchFamily="18" charset="0"/>
            </a:endParaRPr>
          </a:p>
          <a:p>
            <a:pPr>
              <a:spcAft>
                <a:spcPts val="0"/>
              </a:spcAft>
            </a:pPr>
            <a:r>
              <a:rPr lang="fr-FR" u="sng" dirty="0">
                <a:solidFill>
                  <a:srgbClr val="0000FF"/>
                </a:solidFill>
                <a:latin typeface="Arial" panose="020B0604020202020204" pitchFamily="34" charset="0"/>
                <a:ea typeface="Calibri" panose="020F0502020204030204" pitchFamily="34" charset="0"/>
                <a:cs typeface="Arial" panose="020B0604020202020204" pitchFamily="34" charset="0"/>
                <a:hlinkClick r:id="rId3"/>
              </a:rPr>
              <a:t>https://view.genially.com/6447ebd6d35d6e0012de9b32</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latin typeface="Arial" panose="020B0604020202020204" pitchFamily="34" charset="0"/>
              <a:ea typeface="Calibri" panose="020F0502020204030204" pitchFamily="34" charset="0"/>
              <a:cs typeface="Times New Roman" panose="02020603050405020304" pitchFamily="18" charset="0"/>
            </a:endParaRPr>
          </a:p>
          <a:p>
            <a:endParaRPr lang="fr-FR" dirty="0"/>
          </a:p>
          <a:p>
            <a:endParaRPr lang="fr-FR" dirty="0"/>
          </a:p>
        </p:txBody>
      </p:sp>
    </p:spTree>
    <p:extLst>
      <p:ext uri="{BB962C8B-B14F-4D97-AF65-F5344CB8AC3E}">
        <p14:creationId xmlns:p14="http://schemas.microsoft.com/office/powerpoint/2010/main" val="240322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png"/><Relationship Id="rId4"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39201213-627A-A3E2-C96B-5CA2CE9EC91D}"/>
              </a:ext>
            </a:extLst>
          </p:cNvPr>
          <p:cNvSpPr>
            <a:spLocks noGrp="1"/>
          </p:cNvSpPr>
          <p:nvPr>
            <p:ph type="title" hasCustomPrompt="1"/>
          </p:nvPr>
        </p:nvSpPr>
        <p:spPr>
          <a:xfrm>
            <a:off x="2221821" y="2065612"/>
            <a:ext cx="2228259" cy="414251"/>
          </a:xfrm>
          <a:prstGeom prst="rect">
            <a:avLst/>
          </a:prstGeom>
          <a:ln>
            <a:solidFill>
              <a:srgbClr val="726F6D"/>
            </a:solidFill>
            <a:prstDash val="sysDot"/>
          </a:ln>
        </p:spPr>
        <p:txBody>
          <a:bodyPr>
            <a:spAutoFit/>
          </a:bodyPr>
          <a:lstStyle>
            <a:lvl1pPr algn="ctr">
              <a:defRPr sz="2250" b="1" i="0" cap="all" baseline="0">
                <a:solidFill>
                  <a:srgbClr val="203A76"/>
                </a:solidFill>
              </a:defRPr>
            </a:lvl1pPr>
          </a:lstStyle>
          <a:p>
            <a:r>
              <a:rPr lang="fr-FR" dirty="0"/>
              <a:t>SOMMAIRE</a:t>
            </a:r>
          </a:p>
        </p:txBody>
      </p:sp>
      <p:sp>
        <p:nvSpPr>
          <p:cNvPr id="4" name="Espace réservé du contenu 23">
            <a:extLst>
              <a:ext uri="{FF2B5EF4-FFF2-40B4-BE49-F238E27FC236}">
                <a16:creationId xmlns:a16="http://schemas.microsoft.com/office/drawing/2014/main" xmlns="" id="{D5BE8BE1-B188-6CBC-99FF-8BCD8F53A9DE}"/>
              </a:ext>
            </a:extLst>
          </p:cNvPr>
          <p:cNvSpPr>
            <a:spLocks noGrp="1"/>
          </p:cNvSpPr>
          <p:nvPr>
            <p:ph sz="quarter" idx="13" hasCustomPrompt="1"/>
          </p:nvPr>
        </p:nvSpPr>
        <p:spPr>
          <a:xfrm>
            <a:off x="6172377" y="551967"/>
            <a:ext cx="5556978" cy="258532"/>
          </a:xfrm>
          <a:prstGeom prst="rect">
            <a:avLst/>
          </a:prstGeom>
        </p:spPr>
        <p:txBody>
          <a:bodyPr anchor="ctr">
            <a:spAutoFit/>
          </a:bodyPr>
          <a:lstStyle>
            <a:lvl1pPr marL="0" indent="0" algn="l">
              <a:buNone/>
              <a:defRPr sz="1200" b="1" i="0" cap="all" baseline="0">
                <a:solidFill>
                  <a:srgbClr val="203A76"/>
                </a:solidFill>
                <a:latin typeface="Arial" panose="020B0604020202020204" pitchFamily="34" charset="0"/>
              </a:defRPr>
            </a:lvl1pPr>
          </a:lstStyle>
          <a:p>
            <a:pPr lvl="0"/>
            <a:r>
              <a:rPr lang="fr-FR" dirty="0"/>
              <a:t>TITRE PARTIE</a:t>
            </a:r>
          </a:p>
        </p:txBody>
      </p:sp>
      <p:sp>
        <p:nvSpPr>
          <p:cNvPr id="6" name="Espace réservé du contenu 23">
            <a:extLst>
              <a:ext uri="{FF2B5EF4-FFF2-40B4-BE49-F238E27FC236}">
                <a16:creationId xmlns:a16="http://schemas.microsoft.com/office/drawing/2014/main" xmlns="" id="{B7A0816C-E946-D6FF-C0F1-FF53FE68535A}"/>
              </a:ext>
            </a:extLst>
          </p:cNvPr>
          <p:cNvSpPr>
            <a:spLocks noGrp="1"/>
          </p:cNvSpPr>
          <p:nvPr>
            <p:ph sz="quarter" idx="14" hasCustomPrompt="1"/>
          </p:nvPr>
        </p:nvSpPr>
        <p:spPr>
          <a:xfrm>
            <a:off x="6171086" y="1097520"/>
            <a:ext cx="55582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9" name="Espace réservé du contenu 23">
            <a:extLst>
              <a:ext uri="{FF2B5EF4-FFF2-40B4-BE49-F238E27FC236}">
                <a16:creationId xmlns:a16="http://schemas.microsoft.com/office/drawing/2014/main" xmlns="" id="{78A7AC3C-9E4B-0FFA-614B-112C38568F16}"/>
              </a:ext>
            </a:extLst>
          </p:cNvPr>
          <p:cNvSpPr>
            <a:spLocks noGrp="1"/>
          </p:cNvSpPr>
          <p:nvPr>
            <p:ph sz="quarter" idx="15" hasCustomPrompt="1"/>
          </p:nvPr>
        </p:nvSpPr>
        <p:spPr>
          <a:xfrm>
            <a:off x="6162217" y="1624152"/>
            <a:ext cx="556713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0" name="Espace réservé du contenu 23">
            <a:extLst>
              <a:ext uri="{FF2B5EF4-FFF2-40B4-BE49-F238E27FC236}">
                <a16:creationId xmlns:a16="http://schemas.microsoft.com/office/drawing/2014/main" xmlns="" id="{9F944F0F-050F-84C9-7764-2FDD43FEB486}"/>
              </a:ext>
            </a:extLst>
          </p:cNvPr>
          <p:cNvSpPr>
            <a:spLocks noGrp="1"/>
          </p:cNvSpPr>
          <p:nvPr>
            <p:ph sz="quarter" idx="16" hasCustomPrompt="1"/>
          </p:nvPr>
        </p:nvSpPr>
        <p:spPr>
          <a:xfrm>
            <a:off x="6160926" y="2169705"/>
            <a:ext cx="556842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3" name="Espace réservé du contenu 23">
            <a:extLst>
              <a:ext uri="{FF2B5EF4-FFF2-40B4-BE49-F238E27FC236}">
                <a16:creationId xmlns:a16="http://schemas.microsoft.com/office/drawing/2014/main" xmlns="" id="{105EEDF5-2592-7853-8ABA-597549319C84}"/>
              </a:ext>
            </a:extLst>
          </p:cNvPr>
          <p:cNvSpPr>
            <a:spLocks noGrp="1"/>
          </p:cNvSpPr>
          <p:nvPr>
            <p:ph sz="quarter" idx="17" hasCustomPrompt="1"/>
          </p:nvPr>
        </p:nvSpPr>
        <p:spPr>
          <a:xfrm>
            <a:off x="6157386" y="2710551"/>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4" name="Espace réservé du contenu 23">
            <a:extLst>
              <a:ext uri="{FF2B5EF4-FFF2-40B4-BE49-F238E27FC236}">
                <a16:creationId xmlns:a16="http://schemas.microsoft.com/office/drawing/2014/main" xmlns="" id="{F66419B2-F34D-FEBF-BDC5-62888E164981}"/>
              </a:ext>
            </a:extLst>
          </p:cNvPr>
          <p:cNvSpPr>
            <a:spLocks noGrp="1"/>
          </p:cNvSpPr>
          <p:nvPr>
            <p:ph sz="quarter" idx="18" hasCustomPrompt="1"/>
          </p:nvPr>
        </p:nvSpPr>
        <p:spPr>
          <a:xfrm>
            <a:off x="6156097" y="3256104"/>
            <a:ext cx="557325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5" name="Espace réservé du contenu 23">
            <a:extLst>
              <a:ext uri="{FF2B5EF4-FFF2-40B4-BE49-F238E27FC236}">
                <a16:creationId xmlns:a16="http://schemas.microsoft.com/office/drawing/2014/main" xmlns="" id="{0EEBD430-3417-C686-2EFD-B4E35622710D}"/>
              </a:ext>
            </a:extLst>
          </p:cNvPr>
          <p:cNvSpPr>
            <a:spLocks noGrp="1"/>
          </p:cNvSpPr>
          <p:nvPr>
            <p:ph sz="quarter" idx="19" hasCustomPrompt="1"/>
          </p:nvPr>
        </p:nvSpPr>
        <p:spPr>
          <a:xfrm>
            <a:off x="6157386" y="3782736"/>
            <a:ext cx="5571969"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6" name="Espace réservé du contenu 23">
            <a:extLst>
              <a:ext uri="{FF2B5EF4-FFF2-40B4-BE49-F238E27FC236}">
                <a16:creationId xmlns:a16="http://schemas.microsoft.com/office/drawing/2014/main" xmlns="" id="{71C0F96E-7E53-166C-3558-79F179BD00EC}"/>
              </a:ext>
            </a:extLst>
          </p:cNvPr>
          <p:cNvSpPr>
            <a:spLocks noGrp="1"/>
          </p:cNvSpPr>
          <p:nvPr>
            <p:ph sz="quarter" idx="20" hasCustomPrompt="1"/>
          </p:nvPr>
        </p:nvSpPr>
        <p:spPr>
          <a:xfrm>
            <a:off x="6145937" y="4318129"/>
            <a:ext cx="5583418" cy="258532"/>
          </a:xfrm>
          <a:prstGeom prst="rect">
            <a:avLst/>
          </a:prstGeom>
        </p:spPr>
        <p:txBody>
          <a:bodyPr anchor="ctr">
            <a:spAutoFit/>
          </a:bodyPr>
          <a:lstStyle>
            <a:lvl1pPr marL="0" indent="0" algn="l">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TITRE PARTIE</a:t>
            </a:r>
          </a:p>
        </p:txBody>
      </p:sp>
      <p:sp>
        <p:nvSpPr>
          <p:cNvPr id="18" name="Espace réservé du texte 17">
            <a:extLst>
              <a:ext uri="{FF2B5EF4-FFF2-40B4-BE49-F238E27FC236}">
                <a16:creationId xmlns:a16="http://schemas.microsoft.com/office/drawing/2014/main" xmlns="" id="{0B2838D2-F776-79B6-F2B8-570CBF5DDB22}"/>
              </a:ext>
            </a:extLst>
          </p:cNvPr>
          <p:cNvSpPr>
            <a:spLocks noGrp="1"/>
          </p:cNvSpPr>
          <p:nvPr>
            <p:ph type="body" sz="quarter" idx="21" hasCustomPrompt="1"/>
          </p:nvPr>
        </p:nvSpPr>
        <p:spPr>
          <a:xfrm>
            <a:off x="5723792" y="55196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1</a:t>
            </a:r>
          </a:p>
        </p:txBody>
      </p:sp>
      <p:sp>
        <p:nvSpPr>
          <p:cNvPr id="19" name="Espace réservé du texte 17">
            <a:extLst>
              <a:ext uri="{FF2B5EF4-FFF2-40B4-BE49-F238E27FC236}">
                <a16:creationId xmlns:a16="http://schemas.microsoft.com/office/drawing/2014/main" xmlns="" id="{17F9BE3D-3BEC-DACA-B191-4B536A12A162}"/>
              </a:ext>
            </a:extLst>
          </p:cNvPr>
          <p:cNvSpPr>
            <a:spLocks noGrp="1"/>
          </p:cNvSpPr>
          <p:nvPr>
            <p:ph type="body" sz="quarter" idx="22" hasCustomPrompt="1"/>
          </p:nvPr>
        </p:nvSpPr>
        <p:spPr>
          <a:xfrm>
            <a:off x="5723792" y="109469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2</a:t>
            </a:r>
          </a:p>
        </p:txBody>
      </p:sp>
      <p:sp>
        <p:nvSpPr>
          <p:cNvPr id="20" name="Espace réservé du texte 17">
            <a:extLst>
              <a:ext uri="{FF2B5EF4-FFF2-40B4-BE49-F238E27FC236}">
                <a16:creationId xmlns:a16="http://schemas.microsoft.com/office/drawing/2014/main" xmlns="" id="{1B00F6C1-FDC3-9EF8-18CD-34EAD550F85C}"/>
              </a:ext>
            </a:extLst>
          </p:cNvPr>
          <p:cNvSpPr>
            <a:spLocks noGrp="1"/>
          </p:cNvSpPr>
          <p:nvPr>
            <p:ph type="body" sz="quarter" idx="23" hasCustomPrompt="1"/>
          </p:nvPr>
        </p:nvSpPr>
        <p:spPr>
          <a:xfrm>
            <a:off x="5723792" y="1623427"/>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3</a:t>
            </a:r>
          </a:p>
        </p:txBody>
      </p:sp>
      <p:sp>
        <p:nvSpPr>
          <p:cNvPr id="21" name="Espace réservé du texte 17">
            <a:extLst>
              <a:ext uri="{FF2B5EF4-FFF2-40B4-BE49-F238E27FC236}">
                <a16:creationId xmlns:a16="http://schemas.microsoft.com/office/drawing/2014/main" xmlns="" id="{3CF45C33-CE8C-2304-E23A-B1ADB953E576}"/>
              </a:ext>
            </a:extLst>
          </p:cNvPr>
          <p:cNvSpPr>
            <a:spLocks noGrp="1"/>
          </p:cNvSpPr>
          <p:nvPr>
            <p:ph type="body" sz="quarter" idx="24" hasCustomPrompt="1"/>
          </p:nvPr>
        </p:nvSpPr>
        <p:spPr>
          <a:xfrm>
            <a:off x="5723792" y="21570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4</a:t>
            </a:r>
          </a:p>
        </p:txBody>
      </p:sp>
      <p:sp>
        <p:nvSpPr>
          <p:cNvPr id="22" name="Espace réservé du texte 17">
            <a:extLst>
              <a:ext uri="{FF2B5EF4-FFF2-40B4-BE49-F238E27FC236}">
                <a16:creationId xmlns:a16="http://schemas.microsoft.com/office/drawing/2014/main" xmlns="" id="{7A51412D-2073-9115-AFE8-C9F0B6B8381F}"/>
              </a:ext>
            </a:extLst>
          </p:cNvPr>
          <p:cNvSpPr>
            <a:spLocks noGrp="1"/>
          </p:cNvSpPr>
          <p:nvPr>
            <p:ph type="body" sz="quarter" idx="25" hasCustomPrompt="1"/>
          </p:nvPr>
        </p:nvSpPr>
        <p:spPr>
          <a:xfrm>
            <a:off x="5723792" y="270080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5</a:t>
            </a:r>
          </a:p>
        </p:txBody>
      </p:sp>
      <p:sp>
        <p:nvSpPr>
          <p:cNvPr id="23" name="Espace réservé du texte 17">
            <a:extLst>
              <a:ext uri="{FF2B5EF4-FFF2-40B4-BE49-F238E27FC236}">
                <a16:creationId xmlns:a16="http://schemas.microsoft.com/office/drawing/2014/main" xmlns="" id="{A6CFB0DC-74EC-F97A-1BFE-7DB87D4AEA38}"/>
              </a:ext>
            </a:extLst>
          </p:cNvPr>
          <p:cNvSpPr>
            <a:spLocks noGrp="1"/>
          </p:cNvSpPr>
          <p:nvPr>
            <p:ph type="body" sz="quarter" idx="26" hasCustomPrompt="1"/>
          </p:nvPr>
        </p:nvSpPr>
        <p:spPr>
          <a:xfrm>
            <a:off x="5723792" y="3243531"/>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6</a:t>
            </a:r>
          </a:p>
        </p:txBody>
      </p:sp>
      <p:sp>
        <p:nvSpPr>
          <p:cNvPr id="24" name="Espace réservé du texte 17">
            <a:extLst>
              <a:ext uri="{FF2B5EF4-FFF2-40B4-BE49-F238E27FC236}">
                <a16:creationId xmlns:a16="http://schemas.microsoft.com/office/drawing/2014/main" xmlns="" id="{57BB802C-C380-1A7D-63E4-B7D996A604F8}"/>
              </a:ext>
            </a:extLst>
          </p:cNvPr>
          <p:cNvSpPr>
            <a:spLocks noGrp="1"/>
          </p:cNvSpPr>
          <p:nvPr>
            <p:ph type="body" sz="quarter" idx="27" hasCustomPrompt="1"/>
          </p:nvPr>
        </p:nvSpPr>
        <p:spPr>
          <a:xfrm>
            <a:off x="5723792" y="3772269"/>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7</a:t>
            </a:r>
          </a:p>
        </p:txBody>
      </p:sp>
      <p:sp>
        <p:nvSpPr>
          <p:cNvPr id="25" name="Espace réservé du texte 17">
            <a:extLst>
              <a:ext uri="{FF2B5EF4-FFF2-40B4-BE49-F238E27FC236}">
                <a16:creationId xmlns:a16="http://schemas.microsoft.com/office/drawing/2014/main" xmlns="" id="{F317665B-8145-2375-B3E2-578B9677DF4C}"/>
              </a:ext>
            </a:extLst>
          </p:cNvPr>
          <p:cNvSpPr>
            <a:spLocks noGrp="1"/>
          </p:cNvSpPr>
          <p:nvPr>
            <p:ph type="body" sz="quarter" idx="28" hasCustomPrompt="1"/>
          </p:nvPr>
        </p:nvSpPr>
        <p:spPr>
          <a:xfrm>
            <a:off x="5723792" y="4305848"/>
            <a:ext cx="295835" cy="258532"/>
          </a:xfrm>
          <a:prstGeom prst="rect">
            <a:avLst/>
          </a:prstGeom>
        </p:spPr>
        <p:txBody>
          <a:bodyPr anchor="ctr">
            <a:spAutoFit/>
          </a:bodyPr>
          <a:lstStyle>
            <a:lvl1pPr marL="0" inden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dirty="0"/>
              <a:t>8</a:t>
            </a:r>
          </a:p>
        </p:txBody>
      </p:sp>
      <p:sp>
        <p:nvSpPr>
          <p:cNvPr id="26" name="Espace réservé du numéro de diapositive 25"/>
          <p:cNvSpPr>
            <a:spLocks noGrp="1"/>
          </p:cNvSpPr>
          <p:nvPr>
            <p:ph type="sldNum" sz="quarter" idx="30"/>
          </p:nvPr>
        </p:nvSpPr>
        <p:spPr/>
        <p:txBody>
          <a:bodyPr/>
          <a:lstStyle/>
          <a:p>
            <a:fld id="{27A4C574-4D1E-4B89-9988-D081408D575C}" type="slidenum">
              <a:rPr lang="fr-FR" smtClean="0"/>
              <a:pPr/>
              <a:t>‹N°›</a:t>
            </a:fld>
            <a:endParaRPr lang="fr-FR" dirty="0"/>
          </a:p>
        </p:txBody>
      </p:sp>
      <p:sp>
        <p:nvSpPr>
          <p:cNvPr id="2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991567129"/>
      </p:ext>
    </p:extLst>
  </p:cSld>
  <p:clrMapOvr>
    <a:masterClrMapping/>
  </p:clrMapOvr>
  <p:timing>
    <p:tnLst>
      <p:par>
        <p:cTn id="1" dur="indefinite" restart="never" nodeType="tmRoot"/>
      </p:par>
    </p:tn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 Text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lgn="l">
              <a:buFontTx/>
              <a:buBlip>
                <a:blip r:embed="rId3"/>
              </a:buBlip>
              <a:defRPr>
                <a:solidFill>
                  <a:srgbClr val="002060"/>
                </a:solidFill>
              </a:defRPr>
            </a:lvl2pPr>
            <a:lvl3pPr marL="1257300" indent="-342900" algn="l">
              <a:buFontTx/>
              <a:buBlip>
                <a:blip r:embed="rId4"/>
              </a:buBlip>
              <a:defRPr>
                <a:solidFill>
                  <a:srgbClr val="E06F17"/>
                </a:solidFill>
              </a:defRPr>
            </a:lvl3pPr>
            <a:lvl4pPr marL="1600200" indent="-228600" algn="l">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326726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re + Texte 2 ">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993323" y="1070933"/>
            <a:ext cx="10205354" cy="923330"/>
          </a:xfrm>
          <a:prstGeom prst="rect">
            <a:avLst/>
          </a:prstGeom>
        </p:spPr>
        <p:txBody>
          <a:bodyPr anchor="b">
            <a:spAutoFit/>
          </a:bodyPr>
          <a:lstStyle>
            <a:lvl1pPr algn="l">
              <a:defRPr sz="6000"/>
            </a:lvl1pPr>
          </a:lstStyle>
          <a:p>
            <a:r>
              <a:rPr lang="fr-FR" dirty="0"/>
              <a:t>TITRE</a:t>
            </a:r>
          </a:p>
        </p:txBody>
      </p:sp>
      <p:sp>
        <p:nvSpPr>
          <p:cNvPr id="3" name="Sous-titre 2"/>
          <p:cNvSpPr>
            <a:spLocks noGrp="1"/>
          </p:cNvSpPr>
          <p:nvPr>
            <p:ph type="subTitle" idx="1" hasCustomPrompt="1"/>
          </p:nvPr>
        </p:nvSpPr>
        <p:spPr>
          <a:xfrm>
            <a:off x="993323" y="3602038"/>
            <a:ext cx="10205355" cy="424732"/>
          </a:xfrm>
          <a:prstGeom prst="rect">
            <a:avLst/>
          </a:prstGeom>
        </p:spPr>
        <p:txBody>
          <a:bodyPr>
            <a:spAutoFit/>
          </a:bodyPr>
          <a:lstStyle>
            <a:lvl1pPr marL="0" indent="0" algn="l">
              <a:buNone/>
              <a:defRPr sz="2400">
                <a:solidFill>
                  <a:srgbClr val="C9236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les sous-titres du masque</a:t>
            </a:r>
          </a:p>
        </p:txBody>
      </p:sp>
      <p:sp>
        <p:nvSpPr>
          <p:cNvPr id="11" name="Espace réservé du numéro de diapositive 10"/>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11320582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sans puce">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642258" y="1825625"/>
            <a:ext cx="10907485" cy="1531188"/>
          </a:xfrm>
          <a:prstGeom prst="rect">
            <a:avLst/>
          </a:prstGeom>
        </p:spPr>
        <p:txBody>
          <a:bodyPr>
            <a:spAutoFit/>
          </a:bodyPr>
          <a:lstStyle>
            <a:lvl1pPr marL="457200" indent="-457200">
              <a:buFontTx/>
              <a:buBlip>
                <a:blip r:embed="rId2"/>
              </a:buBlip>
              <a:defRPr>
                <a:solidFill>
                  <a:srgbClr val="C92360"/>
                </a:solidFill>
              </a:defRPr>
            </a:lvl1pPr>
            <a:lvl2pPr marL="800100" indent="-342900">
              <a:buFontTx/>
              <a:buBlip>
                <a:blip r:embed="rId3"/>
              </a:buBlip>
              <a:defRPr>
                <a:solidFill>
                  <a:srgbClr val="002060"/>
                </a:solidFill>
              </a:defRPr>
            </a:lvl2pPr>
            <a:lvl3pPr marL="1257300" indent="-342900">
              <a:buFontTx/>
              <a:buBlip>
                <a:blip r:embed="rId4"/>
              </a:buBlip>
              <a:defRPr>
                <a:solidFill>
                  <a:srgbClr val="E06F17"/>
                </a:solidFill>
              </a:defRPr>
            </a:lvl3pPr>
            <a:lvl4pPr marL="1600200" indent="-2286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9" name="Espace réservé du numéro de diapositive 8"/>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7" name="Titre 1"/>
          <p:cNvSpPr txBox="1">
            <a:spLocks/>
          </p:cNvSpPr>
          <p:nvPr userDrawn="1"/>
        </p:nvSpPr>
        <p:spPr>
          <a:xfrm>
            <a:off x="642259" y="224449"/>
            <a:ext cx="10907484" cy="701731"/>
          </a:xfrm>
          <a:prstGeom prst="rect">
            <a:avLst/>
          </a:prstGeom>
        </p:spPr>
        <p:txBody>
          <a:bodyPr>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r>
              <a:rPr lang="fr-FR" smtClean="0"/>
              <a:t>TITRE</a:t>
            </a:r>
            <a:endParaRPr lang="fr-FR" dirty="0"/>
          </a:p>
        </p:txBody>
      </p:sp>
    </p:spTree>
    <p:extLst>
      <p:ext uri="{BB962C8B-B14F-4D97-AF65-F5344CB8AC3E}">
        <p14:creationId xmlns:p14="http://schemas.microsoft.com/office/powerpoint/2010/main" val="400062020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 2 contenus">
    <p:spTree>
      <p:nvGrpSpPr>
        <p:cNvPr id="1" name=""/>
        <p:cNvGrpSpPr/>
        <p:nvPr/>
      </p:nvGrpSpPr>
      <p:grpSpPr>
        <a:xfrm>
          <a:off x="0" y="0"/>
          <a:ext cx="0" cy="0"/>
          <a:chOff x="0" y="0"/>
          <a:chExt cx="0" cy="0"/>
        </a:xfrm>
      </p:grpSpPr>
      <p:sp>
        <p:nvSpPr>
          <p:cNvPr id="10" name="Espace réservé du numéro de diapositive 9"/>
          <p:cNvSpPr>
            <a:spLocks noGrp="1"/>
          </p:cNvSpPr>
          <p:nvPr>
            <p:ph type="sldNum" sz="quarter" idx="11"/>
          </p:nvPr>
        </p:nvSpPr>
        <p:spPr/>
        <p:txBody>
          <a:bodyPr/>
          <a:lstStyle/>
          <a:p>
            <a:fld id="{27A4C574-4D1E-4B89-9988-D081408D575C}" type="slidenum">
              <a:rPr lang="fr-FR" smtClean="0"/>
              <a:pPr/>
              <a:t>‹N°›</a:t>
            </a:fld>
            <a:endParaRPr lang="fr-FR" dirty="0"/>
          </a:p>
        </p:txBody>
      </p:sp>
      <p:sp>
        <p:nvSpPr>
          <p:cNvPr id="7" name="Espace réservé du contenu 2"/>
          <p:cNvSpPr>
            <a:spLocks noGrp="1"/>
          </p:cNvSpPr>
          <p:nvPr>
            <p:ph idx="1" hasCustomPrompt="1"/>
          </p:nvPr>
        </p:nvSpPr>
        <p:spPr>
          <a:xfrm>
            <a:off x="64225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11" name="Espace réservé du contenu 2"/>
          <p:cNvSpPr>
            <a:spLocks noGrp="1"/>
          </p:cNvSpPr>
          <p:nvPr>
            <p:ph idx="12" hasCustomPrompt="1"/>
          </p:nvPr>
        </p:nvSpPr>
        <p:spPr>
          <a:xfrm>
            <a:off x="6126478" y="1825625"/>
            <a:ext cx="5423264" cy="1531188"/>
          </a:xfrm>
          <a:prstGeom prst="rect">
            <a:avLst/>
          </a:prstGeom>
        </p:spPr>
        <p:txBody>
          <a:bodyPr>
            <a:spAutoFit/>
          </a:bodyPr>
          <a:lstStyle>
            <a:lvl1pPr marL="457200" indent="-457200">
              <a:buSzPct val="125000"/>
              <a:buFontTx/>
              <a:buBlip>
                <a:blip r:embed="rId2"/>
              </a:buBlip>
              <a:defRPr>
                <a:solidFill>
                  <a:srgbClr val="C92360"/>
                </a:solidFill>
              </a:defRPr>
            </a:lvl1pPr>
            <a:lvl2pPr marL="800100" indent="-342900">
              <a:buSzPct val="125000"/>
              <a:buFontTx/>
              <a:buBlip>
                <a:blip r:embed="rId3"/>
              </a:buBlip>
              <a:defRPr>
                <a:solidFill>
                  <a:srgbClr val="002060"/>
                </a:solidFill>
              </a:defRPr>
            </a:lvl2pPr>
            <a:lvl3pPr marL="1257300" indent="-342900">
              <a:buSzPct val="125000"/>
              <a:buFontTx/>
              <a:buBlip>
                <a:blip r:embed="rId4"/>
              </a:buBlip>
              <a:defRPr>
                <a:solidFill>
                  <a:srgbClr val="E06F17"/>
                </a:solidFill>
              </a:defRPr>
            </a:lvl3pPr>
            <a:lvl4pPr marL="1600200" indent="-228600">
              <a:buSzPct val="125000"/>
              <a:buFontTx/>
              <a:buBlip>
                <a:blip r:embed="rId5"/>
              </a:buBlip>
              <a:defRPr>
                <a:solidFill>
                  <a:srgbClr val="726F6D"/>
                </a:solidFill>
              </a:defRPr>
            </a:lvl4pPr>
          </a:lstStyle>
          <a:p>
            <a:pPr lvl="0"/>
            <a:r>
              <a:rPr lang="fr-FR" dirty="0"/>
              <a:t>Modifier le texte du masque</a:t>
            </a:r>
          </a:p>
          <a:p>
            <a:pPr lvl="1"/>
            <a:r>
              <a:rPr lang="fr-FR" dirty="0"/>
              <a:t>Deuxième niveau</a:t>
            </a:r>
          </a:p>
          <a:p>
            <a:pPr lvl="2"/>
            <a:r>
              <a:rPr lang="fr-FR" dirty="0"/>
              <a:t>Troisième niveau</a:t>
            </a:r>
          </a:p>
          <a:p>
            <a:pPr lvl="3"/>
            <a:r>
              <a:rPr lang="fr-FR" dirty="0"/>
              <a:t> Quatrième niveau</a:t>
            </a:r>
          </a:p>
        </p:txBody>
      </p:sp>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2"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5742187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1"/>
          </p:nvPr>
        </p:nvSpPr>
        <p:spPr/>
        <p:txBody>
          <a:bodyPr/>
          <a:lstStyle/>
          <a:p>
            <a:fld id="{27A4C574-4D1E-4B89-9988-D081408D575C}" type="slidenum">
              <a:rPr lang="fr-FR" smtClean="0"/>
              <a:pPr/>
              <a:t>‹N°›</a:t>
            </a:fld>
            <a:endParaRPr lang="fr-FR" dirty="0"/>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9" name="Titre 1"/>
          <p:cNvSpPr>
            <a:spLocks noGrp="1"/>
          </p:cNvSpPr>
          <p:nvPr>
            <p:ph type="title" hasCustomPrompt="1"/>
          </p:nvPr>
        </p:nvSpPr>
        <p:spPr>
          <a:xfrm>
            <a:off x="642259" y="224449"/>
            <a:ext cx="10907484" cy="701731"/>
          </a:xfrm>
          <a:prstGeom prst="rect">
            <a:avLst/>
          </a:prstGeom>
        </p:spPr>
        <p:txBody>
          <a:bodyPr>
            <a:spAutoFit/>
          </a:bodyPr>
          <a:lstStyle>
            <a:lvl1pPr marL="857250" indent="-857250">
              <a:buFont typeface="+mj-lt"/>
              <a:buAutoNum type="arabicPeriod"/>
              <a:defRPr/>
            </a:lvl1pPr>
          </a:lstStyle>
          <a:p>
            <a:r>
              <a:rPr lang="fr-FR" dirty="0"/>
              <a:t>TITRE</a:t>
            </a:r>
          </a:p>
        </p:txBody>
      </p:sp>
    </p:spTree>
    <p:extLst>
      <p:ext uri="{BB962C8B-B14F-4D97-AF65-F5344CB8AC3E}">
        <p14:creationId xmlns:p14="http://schemas.microsoft.com/office/powerpoint/2010/main" val="1463891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1"/>
          </p:nvPr>
        </p:nvSpPr>
        <p:spPr/>
        <p:txBody>
          <a:bodyPr/>
          <a:lstStyle/>
          <a:p>
            <a:fld id="{27A4C574-4D1E-4B89-9988-D081408D575C}" type="slidenum">
              <a:rPr lang="fr-FR" smtClean="0"/>
              <a:pPr/>
              <a:t>‹N°›</a:t>
            </a:fld>
            <a:endParaRPr lang="fr-FR" dirty="0"/>
          </a:p>
        </p:txBody>
      </p:sp>
      <p:sp>
        <p:nvSpPr>
          <p:cNvPr id="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20738516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9"/>
          <a:stretch>
            <a:fillRect/>
          </a:stretch>
        </p:blipFill>
        <p:spPr>
          <a:xfrm>
            <a:off x="0" y="-6691"/>
            <a:ext cx="45719" cy="6864691"/>
          </a:xfrm>
          <a:prstGeom prst="rect">
            <a:avLst/>
          </a:prstGeom>
        </p:spPr>
      </p:pic>
      <p:sp>
        <p:nvSpPr>
          <p:cNvPr id="5"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8" name="Espace réservé du numéro de diapositive 7"/>
          <p:cNvSpPr>
            <a:spLocks noGrp="1"/>
          </p:cNvSpPr>
          <p:nvPr>
            <p:ph type="sldNum" sz="quarter" idx="4"/>
          </p:nvPr>
        </p:nvSpPr>
        <p:spPr>
          <a:xfrm>
            <a:off x="11286309" y="6426925"/>
            <a:ext cx="443046"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fld id="{27A4C574-4D1E-4B89-9988-D081408D575C}" type="slidenum">
              <a:rPr lang="fr-FR" smtClean="0"/>
              <a:pPr/>
              <a:t>‹N°›</a:t>
            </a:fld>
            <a:endParaRPr lang="fr-FR" dirty="0"/>
          </a:p>
        </p:txBody>
      </p:sp>
      <p:pic>
        <p:nvPicPr>
          <p:cNvPr id="11" name="Image 10"/>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27980" y="5414553"/>
            <a:ext cx="775432" cy="775432"/>
          </a:xfrm>
          <a:prstGeom prst="rect">
            <a:avLst/>
          </a:prstGeom>
        </p:spPr>
      </p:pic>
      <p:pic>
        <p:nvPicPr>
          <p:cNvPr id="12" name="Image 11"/>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7980" y="661323"/>
            <a:ext cx="775432" cy="775432"/>
          </a:xfrm>
          <a:prstGeom prst="rect">
            <a:avLst/>
          </a:prstGeom>
        </p:spPr>
      </p:pic>
      <p:pic>
        <p:nvPicPr>
          <p:cNvPr id="13" name="Imag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7980" y="3037938"/>
            <a:ext cx="775432" cy="775432"/>
          </a:xfrm>
          <a:prstGeom prst="rect">
            <a:avLst/>
          </a:prstGeom>
        </p:spPr>
      </p:pic>
    </p:spTree>
    <p:extLst>
      <p:ext uri="{BB962C8B-B14F-4D97-AF65-F5344CB8AC3E}">
        <p14:creationId xmlns:p14="http://schemas.microsoft.com/office/powerpoint/2010/main" val="2798589867"/>
      </p:ext>
    </p:extLst>
  </p:cSld>
  <p:clrMap bg1="lt1" tx1="dk1" bg2="lt2" tx2="dk2" accent1="accent1" accent2="accent2" accent3="accent3" accent4="accent4" accent5="accent5" accent6="accent6" hlink="hlink" folHlink="folHlink"/>
  <p:sldLayoutIdLst>
    <p:sldLayoutId id="2147483659" r:id="rId1"/>
    <p:sldLayoutId id="2147483656" r:id="rId2"/>
    <p:sldLayoutId id="2147483649" r:id="rId3"/>
    <p:sldLayoutId id="2147483650" r:id="rId4"/>
    <p:sldLayoutId id="2147483652" r:id="rId5"/>
    <p:sldLayoutId id="2147483654" r:id="rId6"/>
    <p:sldLayoutId id="214748365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slide" Target="slide2.xml"/></Relationships>
</file>

<file path=ppt/slides/_rels/slide13.xml.rels><?xml version="1.0" encoding="UTF-8" standalone="yes"?>
<Relationships xmlns="http://schemas.openxmlformats.org/package/2006/relationships"><Relationship Id="rId3" Type="http://schemas.openxmlformats.org/officeDocument/2006/relationships/hyperlink" Target="https://podeduc.apps.education.fr/video/68258-le-compte-bancair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0.jp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2.jp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60-lepargn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hyperlink" Target="https://www.mesquestionsdargent.fr/budget/methode-enveloppes-budgetaires" TargetMode="External"/><Relationship Id="rId5" Type="http://schemas.openxmlformats.org/officeDocument/2006/relationships/image" Target="../media/image26.png"/><Relationship Id="rId4" Type="http://schemas.openxmlformats.org/officeDocument/2006/relationships/image" Target="../media/image22.jpg"/></Relationships>
</file>

<file path=ppt/slides/_rels/slide2.xml.rels><?xml version="1.0" encoding="UTF-8" standalone="yes"?>
<Relationships xmlns="http://schemas.openxmlformats.org/package/2006/relationships"><Relationship Id="rId8" Type="http://schemas.openxmlformats.org/officeDocument/2006/relationships/slide" Target="slide23.xml"/><Relationship Id="rId3" Type="http://schemas.openxmlformats.org/officeDocument/2006/relationships/slide" Target="slide4.xml"/><Relationship Id="rId7" Type="http://schemas.openxmlformats.org/officeDocument/2006/relationships/slide" Target="slide18.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11" Type="http://schemas.openxmlformats.org/officeDocument/2006/relationships/image" Target="../media/image16.png"/><Relationship Id="rId5" Type="http://schemas.openxmlformats.org/officeDocument/2006/relationships/image" Target="../media/image17.png"/><Relationship Id="rId10" Type="http://schemas.openxmlformats.org/officeDocument/2006/relationships/slide" Target="slide32.xml"/><Relationship Id="rId4" Type="http://schemas.openxmlformats.org/officeDocument/2006/relationships/slide" Target="slide13.xml"/><Relationship Id="rId9" Type="http://schemas.openxmlformats.org/officeDocument/2006/relationships/slide" Target="slide25.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hyperlink" Target="https://view.genially.com/61f7c78e07d9ad001971cee9/interactive-content-infographie-produits-depargne-en-fonction-du-risque" TargetMode="Externa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hemeOverride" Target="../theme/themeOverride1.xml"/><Relationship Id="rId6" Type="http://schemas.openxmlformats.org/officeDocument/2006/relationships/image" Target="../media/image21.png"/><Relationship Id="rId5" Type="http://schemas.openxmlformats.org/officeDocument/2006/relationships/hyperlink" Target="https://podeduc.apps.education.fr/video/68269-le-taux-dinteret/" TargetMode="Externa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slide" Target="slide2.xml"/><Relationship Id="rId4" Type="http://schemas.openxmlformats.org/officeDocument/2006/relationships/image" Target="../media/image26.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2.jpg"/><Relationship Id="rId7" Type="http://schemas.openxmlformats.org/officeDocument/2006/relationships/hyperlink" Target="https://podeduc.apps.education.fr/video/68265-le-credit/" TargetMode="External"/><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7.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87-les-moyens-de-paiemen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1.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33.png"/><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29.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10.png"/><Relationship Id="rId7"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9.png"/><Relationship Id="rId9"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slide" Target="slide39.xml"/><Relationship Id="rId5" Type="http://schemas.openxmlformats.org/officeDocument/2006/relationships/image" Target="../media/image29.png"/><Relationship Id="rId4" Type="http://schemas.openxmlformats.org/officeDocument/2006/relationships/image" Target="../media/image22.jpg"/></Relationships>
</file>

<file path=ppt/slides/_rels/slide32.xml.rels><?xml version="1.0" encoding="UTF-8" standalone="yes"?>
<Relationships xmlns="http://schemas.openxmlformats.org/package/2006/relationships"><Relationship Id="rId3" Type="http://schemas.openxmlformats.org/officeDocument/2006/relationships/hyperlink" Target="https://podeduc.apps.education.fr/video/68267-les-arnaque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slide" Target="slide2.xml"/><Relationship Id="rId5" Type="http://schemas.openxmlformats.org/officeDocument/2006/relationships/image" Target="../media/image28.png"/><Relationship Id="rId4" Type="http://schemas.openxmlformats.org/officeDocument/2006/relationships/image" Target="../media/image3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7.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38.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10.png"/><Relationship Id="rId7"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6.xml"/><Relationship Id="rId6" Type="http://schemas.openxmlformats.org/officeDocument/2006/relationships/slide" Target="slide26.xml"/><Relationship Id="rId5" Type="http://schemas.openxmlformats.org/officeDocument/2006/relationships/image" Target="../media/image31.png"/><Relationship Id="rId4" Type="http://schemas.openxmlformats.org/officeDocument/2006/relationships/image" Target="../media/image9.png"/><Relationship Id="rId9" Type="http://schemas.openxmlformats.org/officeDocument/2006/relationships/image" Target="../media/image49.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hyperlink" Target="https://podeduc.apps.education.fr/video/68256-la-gestion-budgetaire/" TargetMode="External"/></Relationships>
</file>

<file path=ppt/slides/_rels/slide4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50.png"/><Relationship Id="rId7" Type="http://schemas.openxmlformats.org/officeDocument/2006/relationships/image" Target="../media/image53.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52.png"/><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694" y="307562"/>
            <a:ext cx="1881898" cy="1433584"/>
          </a:xfrm>
          <a:prstGeom prst="rect">
            <a:avLst/>
          </a:prstGeom>
        </p:spPr>
      </p:pic>
      <p:sp>
        <p:nvSpPr>
          <p:cNvPr id="7" name="Rectangle 6"/>
          <p:cNvSpPr/>
          <p:nvPr/>
        </p:nvSpPr>
        <p:spPr>
          <a:xfrm>
            <a:off x="510480" y="2293284"/>
            <a:ext cx="11155680" cy="3944025"/>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8" name="Titre 1"/>
          <p:cNvSpPr>
            <a:spLocks noGrp="1"/>
          </p:cNvSpPr>
          <p:nvPr>
            <p:ph type="title"/>
          </p:nvPr>
        </p:nvSpPr>
        <p:spPr>
          <a:xfrm>
            <a:off x="510480" y="2786088"/>
            <a:ext cx="11075825" cy="1200329"/>
          </a:xfrm>
          <a:prstGeom prst="rect">
            <a:avLst/>
          </a:prstGeom>
        </p:spPr>
        <p:txBody>
          <a:bodyPr/>
          <a:lstStyle/>
          <a:p>
            <a:pPr marL="0" indent="0" algn="ctr">
              <a:buNone/>
            </a:pPr>
            <a:r>
              <a:rPr lang="fr-FR" sz="4000" b="1" dirty="0"/>
              <a:t>LE PASSEPORT D’ÉDUCATION </a:t>
            </a:r>
            <a:br>
              <a:rPr lang="fr-FR" sz="4000" b="1" dirty="0"/>
            </a:br>
            <a:r>
              <a:rPr lang="fr-FR" sz="4000" b="1" dirty="0"/>
              <a:t>BUDGÉTAIRE ET </a:t>
            </a:r>
            <a:r>
              <a:rPr lang="fr-FR" sz="4000" b="1" dirty="0">
                <a:latin typeface="Arial" panose="020B0604020202020204" pitchFamily="34" charset="0"/>
                <a:cs typeface="Arial" panose="020B0604020202020204" pitchFamily="34" charset="0"/>
              </a:rPr>
              <a:t>FINANCIÈRE</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08509" y="3986387"/>
            <a:ext cx="3816424" cy="1268960"/>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99597" y="514052"/>
            <a:ext cx="2086708" cy="975798"/>
          </a:xfrm>
          <a:prstGeom prst="rect">
            <a:avLst/>
          </a:prstGeom>
        </p:spPr>
      </p:pic>
      <p:pic>
        <p:nvPicPr>
          <p:cNvPr id="11" name="Image 10"/>
          <p:cNvPicPr>
            <a:picLocks noChangeAspect="1"/>
          </p:cNvPicPr>
          <p:nvPr/>
        </p:nvPicPr>
        <p:blipFill>
          <a:blip r:embed="rId6"/>
          <a:stretch>
            <a:fillRect/>
          </a:stretch>
        </p:blipFill>
        <p:spPr>
          <a:xfrm>
            <a:off x="6792364" y="4054049"/>
            <a:ext cx="2493287" cy="1133427"/>
          </a:xfrm>
          <a:prstGeom prst="rect">
            <a:avLst/>
          </a:prstGeom>
        </p:spPr>
      </p:pic>
    </p:spTree>
    <p:extLst>
      <p:ext uri="{BB962C8B-B14F-4D97-AF65-F5344CB8AC3E}">
        <p14:creationId xmlns:p14="http://schemas.microsoft.com/office/powerpoint/2010/main" val="2595323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6375762"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10</a:t>
            </a:fld>
            <a:endParaRPr lang="fr-FR" dirty="0"/>
          </a:p>
        </p:txBody>
      </p:sp>
      <p:graphicFrame>
        <p:nvGraphicFramePr>
          <p:cNvPr id="8" name="Tableau 7"/>
          <p:cNvGraphicFramePr>
            <a:graphicFrameLocks noGrp="1"/>
          </p:cNvGraphicFramePr>
          <p:nvPr>
            <p:extLst>
              <p:ext uri="{D42A27DB-BD31-4B8C-83A1-F6EECF244321}">
                <p14:modId xmlns:p14="http://schemas.microsoft.com/office/powerpoint/2010/main" val="4013353477"/>
              </p:ext>
            </p:extLst>
          </p:nvPr>
        </p:nvGraphicFramePr>
        <p:xfrm>
          <a:off x="6616809" y="3398771"/>
          <a:ext cx="5112000" cy="2160000"/>
        </p:xfrm>
        <a:graphic>
          <a:graphicData uri="http://schemas.openxmlformats.org/drawingml/2006/table">
            <a:tbl>
              <a:tblPr/>
              <a:tblGrid>
                <a:gridCol w="3060000">
                  <a:extLst>
                    <a:ext uri="{9D8B030D-6E8A-4147-A177-3AD203B41FA5}">
                      <a16:colId xmlns:a16="http://schemas.microsoft.com/office/drawing/2014/main" xmlns="" val="3313908677"/>
                    </a:ext>
                  </a:extLst>
                </a:gridCol>
                <a:gridCol w="2052000">
                  <a:extLst>
                    <a:ext uri="{9D8B030D-6E8A-4147-A177-3AD203B41FA5}">
                      <a16:colId xmlns:a16="http://schemas.microsoft.com/office/drawing/2014/main" xmlns="" val="1724860329"/>
                    </a:ext>
                  </a:extLst>
                </a:gridCol>
              </a:tblGrid>
              <a:tr h="432000">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Dépenses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C92360"/>
                          </a:solidFill>
                          <a:latin typeface="Arial" panose="020B0604020202020204" pitchFamily="34" charset="0"/>
                          <a:ea typeface="+mn-ea"/>
                          <a:cs typeface="Arial" panose="020B0604020202020204" pitchFamily="34" charset="0"/>
                        </a:rPr>
                        <a:t>Montant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xmlns=""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baseline="0" dirty="0">
                          <a:solidFill>
                            <a:srgbClr val="C92360"/>
                          </a:solidFill>
                          <a:latin typeface="Arial" panose="020B0604020202020204" pitchFamily="34" charset="0"/>
                          <a:cs typeface="Arial" panose="020B0604020202020204" pitchFamily="34" charset="0"/>
                          <a:sym typeface="Myriad Pro"/>
                        </a:rPr>
                        <a:t>1 068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912338720"/>
                  </a:ext>
                </a:extLst>
              </a:tr>
              <a:tr h="432000">
                <a:tc>
                  <a:txBody>
                    <a:bodyPr/>
                    <a:lstStyle/>
                    <a:p>
                      <a:pPr marL="0" algn="l" defTabSz="914400" rtl="0" eaLnBrk="1" latinLnBrk="0" hangingPunct="1">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94 €</a:t>
                      </a:r>
                      <a:r>
                        <a:rPr lang="fr-FR" sz="2000" baseline="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144492023"/>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Loisirs, cultures, divers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528 €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4014682191"/>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2000" kern="1200" baseline="0" dirty="0">
                          <a:solidFill>
                            <a:srgbClr val="213B76"/>
                          </a:solidFill>
                          <a:latin typeface="Arial" panose="020B0604020202020204" pitchFamily="34" charset="0"/>
                          <a:ea typeface="+mn-ea"/>
                          <a:cs typeface="Arial" panose="020B0604020202020204" pitchFamily="34" charset="0"/>
                          <a:sym typeface="Myriad Pro"/>
                        </a:rPr>
                        <a:t>Autres dépenses</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200 €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89808005"/>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635865408"/>
              </p:ext>
            </p:extLst>
          </p:nvPr>
        </p:nvGraphicFramePr>
        <p:xfrm>
          <a:off x="953165" y="3398771"/>
          <a:ext cx="5402137" cy="2844000"/>
        </p:xfrm>
        <a:graphic>
          <a:graphicData uri="http://schemas.openxmlformats.org/drawingml/2006/table">
            <a:tbl>
              <a:tblPr/>
              <a:tblGrid>
                <a:gridCol w="3497137">
                  <a:extLst>
                    <a:ext uri="{9D8B030D-6E8A-4147-A177-3AD203B41FA5}">
                      <a16:colId xmlns:a16="http://schemas.microsoft.com/office/drawing/2014/main" xmlns="" val="3313908677"/>
                    </a:ext>
                  </a:extLst>
                </a:gridCol>
                <a:gridCol w="1905000">
                  <a:extLst>
                    <a:ext uri="{9D8B030D-6E8A-4147-A177-3AD203B41FA5}">
                      <a16:colId xmlns:a16="http://schemas.microsoft.com/office/drawing/2014/main" xmlns="" val="1724860329"/>
                    </a:ext>
                  </a:extLst>
                </a:gridCol>
              </a:tblGrid>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Dépenses</a:t>
                      </a:r>
                      <a:endParaRPr lang="fr-FR" sz="20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Arial" panose="020B0604020202020204" pitchFamily="34" charset="0"/>
                          <a:cs typeface="Arial" panose="020B0604020202020204" pitchFamily="34" charset="0"/>
                          <a:sym typeface="Myriad Pro"/>
                        </a:rPr>
                        <a:t>Montant</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xmlns="" val="916695351"/>
                  </a:ext>
                </a:extLst>
              </a:tr>
              <a:tr h="684000">
                <a:tc>
                  <a:txBody>
                    <a:bodyPr/>
                    <a:lstStyle/>
                    <a:p>
                      <a:pPr algn="l">
                        <a:defRPr sz="1800"/>
                      </a:pPr>
                      <a:r>
                        <a:rPr lang="fr-FR" sz="2000" baseline="0" dirty="0">
                          <a:solidFill>
                            <a:srgbClr val="213B76"/>
                          </a:solidFill>
                          <a:latin typeface="Arial" panose="020B0604020202020204" pitchFamily="34" charset="0"/>
                          <a:cs typeface="Arial" panose="020B0604020202020204" pitchFamily="34" charset="0"/>
                          <a:sym typeface="Myriad Pro"/>
                        </a:rPr>
                        <a:t>Logement </a:t>
                      </a:r>
                    </a:p>
                    <a:p>
                      <a:pPr algn="l">
                        <a:defRPr sz="1800"/>
                      </a:pPr>
                      <a:r>
                        <a:rPr lang="fr-FR" sz="1800" baseline="0" dirty="0">
                          <a:solidFill>
                            <a:srgbClr val="213B76"/>
                          </a:solidFill>
                          <a:latin typeface="Arial" panose="020B0604020202020204" pitchFamily="34" charset="0"/>
                          <a:cs typeface="Arial" panose="020B0604020202020204" pitchFamily="34" charset="0"/>
                          <a:sym typeface="Myriad Pro"/>
                        </a:rPr>
                        <a:t>(loyer, eau, électricité, etc.)</a:t>
                      </a:r>
                      <a:endParaRPr lang="fr-FR" sz="18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baseline="0" dirty="0">
                          <a:solidFill>
                            <a:srgbClr val="C92360"/>
                          </a:solidFill>
                          <a:latin typeface="Arial" panose="020B0604020202020204" pitchFamily="34" charset="0"/>
                          <a:cs typeface="Arial" panose="020B0604020202020204" pitchFamily="34" charset="0"/>
                          <a:sym typeface="Myriad Pro"/>
                        </a:rPr>
                        <a:t>903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912338720"/>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Transport</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431 €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144492023"/>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Vêtements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sz="1800"/>
                      </a:pPr>
                      <a:r>
                        <a:rPr lang="fr-FR" sz="2000" dirty="0">
                          <a:solidFill>
                            <a:srgbClr val="C92360"/>
                          </a:solidFill>
                          <a:latin typeface="Arial" panose="020B0604020202020204" pitchFamily="34" charset="0"/>
                          <a:cs typeface="Arial" panose="020B0604020202020204" pitchFamily="34" charset="0"/>
                          <a:sym typeface="Myriad Pro"/>
                        </a:rPr>
                        <a:t>2 136 € / </a:t>
                      </a:r>
                      <a:r>
                        <a:rPr lang="fr-FR" sz="2000" u="none" dirty="0" smtClean="0">
                          <a:solidFill>
                            <a:srgbClr val="C92360"/>
                          </a:solidFill>
                          <a:latin typeface="Arial" panose="020B0604020202020204" pitchFamily="34" charset="0"/>
                          <a:cs typeface="Arial" panose="020B0604020202020204" pitchFamily="34" charset="0"/>
                          <a:sym typeface="Myriad Pro"/>
                        </a:rPr>
                        <a:t>an</a:t>
                      </a:r>
                      <a:endParaRPr lang="fr-FR" sz="2000" dirty="0">
                        <a:solidFill>
                          <a:srgbClr val="C92360"/>
                        </a:solidFill>
                      </a:endParaRPr>
                    </a:p>
                  </a:txBody>
                  <a:tcPr marR="360000"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4014682191"/>
                  </a:ext>
                </a:extLst>
              </a:tr>
              <a:tr h="432000">
                <a:tc>
                  <a:txBody>
                    <a:bodyPr/>
                    <a:lstStyle/>
                    <a:p>
                      <a:pPr algn="l">
                        <a:defRPr sz="1800"/>
                      </a:pPr>
                      <a:r>
                        <a:rPr lang="fr-FR" sz="2000" dirty="0">
                          <a:solidFill>
                            <a:srgbClr val="213B76"/>
                          </a:solidFill>
                          <a:latin typeface="Arial" panose="020B0604020202020204" pitchFamily="34" charset="0"/>
                          <a:cs typeface="Arial" panose="020B0604020202020204" pitchFamily="34" charset="0"/>
                          <a:sym typeface="Myriad Pro"/>
                        </a:rPr>
                        <a:t>Santé </a:t>
                      </a:r>
                      <a:endParaRPr lang="fr-FR" sz="2000" dirty="0">
                        <a:solidFill>
                          <a:srgbClr val="213B76"/>
                        </a:solidFill>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0" algn="r">
                        <a:defRPr sz="1800"/>
                      </a:pPr>
                      <a:r>
                        <a:rPr lang="fr-FR" sz="2000" dirty="0">
                          <a:solidFill>
                            <a:srgbClr val="C92360"/>
                          </a:solidFill>
                          <a:latin typeface="Arial" panose="020B0604020202020204" pitchFamily="34" charset="0"/>
                          <a:cs typeface="Arial" panose="020B0604020202020204" pitchFamily="34" charset="0"/>
                          <a:sym typeface="Myriad Pro"/>
                        </a:rPr>
                        <a:t>268</a:t>
                      </a:r>
                      <a:r>
                        <a:rPr lang="fr-FR" sz="2000" baseline="0" dirty="0">
                          <a:solidFill>
                            <a:srgbClr val="C92360"/>
                          </a:solidFill>
                          <a:latin typeface="Arial" panose="020B0604020202020204" pitchFamily="34" charset="0"/>
                          <a:cs typeface="Arial" panose="020B0604020202020204" pitchFamily="34" charset="0"/>
                          <a:sym typeface="Myriad Pro"/>
                        </a:rPr>
                        <a:t> </a:t>
                      </a:r>
                      <a:r>
                        <a:rPr lang="fr-FR" sz="2000" dirty="0">
                          <a:solidFill>
                            <a:srgbClr val="C92360"/>
                          </a:solidFill>
                          <a:latin typeface="Arial" panose="020B0604020202020204" pitchFamily="34" charset="0"/>
                          <a:cs typeface="Arial" panose="020B0604020202020204" pitchFamily="34" charset="0"/>
                          <a:sym typeface="Myriad Pro"/>
                        </a:rPr>
                        <a:t>€ / mois</a:t>
                      </a:r>
                      <a:endParaRPr lang="fr-FR" sz="2000" b="1" dirty="0">
                        <a:solidFill>
                          <a:srgbClr val="C92360"/>
                        </a:solidFill>
                        <a:latin typeface="Arial" panose="020B0604020202020204" pitchFamily="34" charset="0"/>
                        <a:ea typeface="Myriad Pro"/>
                        <a:cs typeface="Arial" panose="020B0604020202020204" pitchFamily="34" charset="0"/>
                        <a:sym typeface="Myriad Pro"/>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89808005"/>
                  </a:ext>
                </a:extLst>
              </a:tr>
              <a:tr h="432000">
                <a:tc>
                  <a:txBody>
                    <a:bodyPr/>
                    <a:lstStyle/>
                    <a:p>
                      <a:pPr marL="0" algn="l" defTabSz="914400" rtl="0" eaLnBrk="1" latinLnBrk="0" hangingPunct="1">
                        <a:defRPr sz="1800"/>
                      </a:pPr>
                      <a:r>
                        <a:rPr lang="fr-FR" sz="2000" dirty="0">
                          <a:solidFill>
                            <a:srgbClr val="213B76"/>
                          </a:solidFill>
                          <a:latin typeface="Arial" panose="020B0604020202020204" pitchFamily="34" charset="0"/>
                          <a:cs typeface="Arial" panose="020B0604020202020204" pitchFamily="34" charset="0"/>
                          <a:sym typeface="Myriad Pro"/>
                        </a:rPr>
                        <a:t>Assurances </a:t>
                      </a:r>
                      <a:r>
                        <a:rPr lang="fr-FR" sz="1800" dirty="0">
                          <a:solidFill>
                            <a:srgbClr val="213B76"/>
                          </a:solidFill>
                          <a:latin typeface="Arial" panose="020B0604020202020204" pitchFamily="34" charset="0"/>
                          <a:cs typeface="Arial" panose="020B0604020202020204" pitchFamily="34" charset="0"/>
                          <a:sym typeface="Myriad Pro"/>
                        </a:rPr>
                        <a:t>(</a:t>
                      </a:r>
                      <a:r>
                        <a:rPr lang="fr-FR" sz="1800" kern="1200" baseline="0" dirty="0">
                          <a:solidFill>
                            <a:srgbClr val="213B76"/>
                          </a:solidFill>
                          <a:latin typeface="Arial" panose="020B0604020202020204" pitchFamily="34" charset="0"/>
                          <a:ea typeface="+mn-ea"/>
                          <a:cs typeface="Arial" panose="020B0604020202020204" pitchFamily="34" charset="0"/>
                          <a:sym typeface="Myriad Pro"/>
                        </a:rPr>
                        <a:t>auto et habitation)</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2000" dirty="0">
                          <a:solidFill>
                            <a:srgbClr val="C92360"/>
                          </a:solidFill>
                          <a:latin typeface="Arial" panose="020B0604020202020204" pitchFamily="34" charset="0"/>
                          <a:cs typeface="Arial" panose="020B0604020202020204" pitchFamily="34" charset="0"/>
                          <a:sym typeface="Myriad Pro"/>
                        </a:rPr>
                        <a:t>80 € / mois</a:t>
                      </a:r>
                      <a:endParaRPr lang="fr-FR" sz="20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52215045"/>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3135680850"/>
              </p:ext>
            </p:extLst>
          </p:nvPr>
        </p:nvGraphicFramePr>
        <p:xfrm>
          <a:off x="953165" y="2020585"/>
          <a:ext cx="10774558" cy="1296000"/>
        </p:xfrm>
        <a:graphic>
          <a:graphicData uri="http://schemas.openxmlformats.org/drawingml/2006/table">
            <a:tbl>
              <a:tblPr/>
              <a:tblGrid>
                <a:gridCol w="8703537">
                  <a:extLst>
                    <a:ext uri="{9D8B030D-6E8A-4147-A177-3AD203B41FA5}">
                      <a16:colId xmlns:a16="http://schemas.microsoft.com/office/drawing/2014/main" xmlns="" val="3313908677"/>
                    </a:ext>
                  </a:extLst>
                </a:gridCol>
                <a:gridCol w="2071021">
                  <a:extLst>
                    <a:ext uri="{9D8B030D-6E8A-4147-A177-3AD203B41FA5}">
                      <a16:colId xmlns:a16="http://schemas.microsoft.com/office/drawing/2014/main" xmlns="" val="1724860329"/>
                    </a:ext>
                  </a:extLst>
                </a:gridCol>
              </a:tblGrid>
              <a:tr h="432000">
                <a:tc>
                  <a:txBody>
                    <a:bodyPr/>
                    <a:lstStyle/>
                    <a:p>
                      <a:pPr algn="ctr"/>
                      <a:r>
                        <a:rPr lang="fr-FR" sz="2000" b="1" kern="1200" dirty="0" smtClean="0">
                          <a:solidFill>
                            <a:srgbClr val="213B76"/>
                          </a:solidFill>
                          <a:latin typeface="Arial" panose="020B0604020202020204" pitchFamily="34" charset="0"/>
                          <a:ea typeface="+mn-ea"/>
                          <a:cs typeface="Arial" panose="020B0604020202020204" pitchFamily="34" charset="0"/>
                        </a:rPr>
                        <a:t>Ressources</a:t>
                      </a:r>
                      <a:endParaRPr lang="fr-FR" sz="2000" b="1" kern="120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algn="ctr"/>
                      <a:r>
                        <a:rPr lang="fr-FR" sz="2000" b="1" kern="1200" dirty="0">
                          <a:solidFill>
                            <a:srgbClr val="213B76"/>
                          </a:solidFill>
                          <a:latin typeface="Arial" panose="020B0604020202020204" pitchFamily="34" charset="0"/>
                          <a:ea typeface="+mn-ea"/>
                          <a:cs typeface="Arial" panose="020B0604020202020204" pitchFamily="34" charset="0"/>
                        </a:rPr>
                        <a:t>Montant</a:t>
                      </a: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xmlns="" val="138181509"/>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Salaire mensuel d’un couple après déduction de l’impôt sur le revenu </a:t>
                      </a:r>
                      <a:endParaRPr lang="fr-FR" sz="20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3 949 €</a:t>
                      </a:r>
                      <a:r>
                        <a:rPr lang="fr-FR" sz="2000" dirty="0" smtClean="0">
                          <a:solidFill>
                            <a:srgbClr val="213B76"/>
                          </a:solidFill>
                          <a:latin typeface="Arial" panose="020B0604020202020204" pitchFamily="34" charset="0"/>
                          <a:cs typeface="Arial" panose="020B0604020202020204" pitchFamily="34" charset="0"/>
                          <a:sym typeface="Myriad Pro"/>
                        </a:rPr>
                        <a:t> </a:t>
                      </a:r>
                      <a:r>
                        <a:rPr lang="fr-FR" sz="200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912338720"/>
                  </a:ext>
                </a:extLst>
              </a:tr>
              <a:tr h="432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kumimoji="0" lang="fr-FR" sz="2000" b="0" i="0" u="none" strike="noStrike" kern="1200" cap="none" spc="0" normalizeH="0" baseline="0" dirty="0" smtClean="0">
                          <a:ln>
                            <a:noFill/>
                          </a:ln>
                          <a:solidFill>
                            <a:srgbClr val="213B76"/>
                          </a:solidFill>
                          <a:effectLst/>
                          <a:uLnTx/>
                          <a:uFillTx/>
                          <a:latin typeface="Arial" panose="020B0604020202020204" pitchFamily="34" charset="0"/>
                          <a:ea typeface="+mn-ea"/>
                          <a:cs typeface="Arial" panose="020B0604020202020204" pitchFamily="34" charset="0"/>
                        </a:rPr>
                        <a:t>Allocations familiales</a:t>
                      </a:r>
                      <a:endParaRPr kumimoji="0" lang="fr-FR" sz="2000" b="0" i="0" u="none" strike="noStrike" kern="1200" cap="none" spc="0" normalizeH="0" baseline="0" dirty="0">
                        <a:ln>
                          <a:noFill/>
                        </a:ln>
                        <a:solidFill>
                          <a:srgbClr val="213B76"/>
                        </a:solidFill>
                        <a:effectLst/>
                        <a:uLnTx/>
                        <a:uFillTx/>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srgbClr val="213B76"/>
                          </a:solidFill>
                          <a:effectLst/>
                          <a:uLnTx/>
                          <a:uFillTx/>
                          <a:latin typeface="Arial" panose="020B0604020202020204" pitchFamily="34" charset="0"/>
                          <a:ea typeface="+mn-ea"/>
                          <a:cs typeface="Arial" panose="020B0604020202020204" pitchFamily="34" charset="0"/>
                        </a:rPr>
                        <a:t>141 €</a:t>
                      </a:r>
                      <a:r>
                        <a:rPr lang="fr-FR" sz="2000" baseline="0" dirty="0" smtClean="0">
                          <a:solidFill>
                            <a:srgbClr val="213B76"/>
                          </a:solidFill>
                          <a:latin typeface="Arial" panose="020B0604020202020204" pitchFamily="34" charset="0"/>
                          <a:cs typeface="Arial" panose="020B0604020202020204" pitchFamily="34" charset="0"/>
                          <a:sym typeface="Myriad Pro"/>
                        </a:rPr>
                        <a:t> </a:t>
                      </a:r>
                      <a:r>
                        <a:rPr lang="fr-FR" sz="2000" baseline="0" dirty="0">
                          <a:solidFill>
                            <a:srgbClr val="213B76"/>
                          </a:solidFill>
                          <a:latin typeface="Arial" panose="020B0604020202020204" pitchFamily="34" charset="0"/>
                          <a:cs typeface="Arial" panose="020B0604020202020204" pitchFamily="34" charset="0"/>
                          <a:sym typeface="Myriad Pro"/>
                        </a:rPr>
                        <a:t>/ mois</a:t>
                      </a:r>
                      <a:endParaRPr lang="fr-FR" sz="20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2144492023"/>
                  </a:ext>
                </a:extLst>
              </a:tr>
            </a:tbl>
          </a:graphicData>
        </a:graphic>
      </p:graphicFrame>
      <p:sp>
        <p:nvSpPr>
          <p:cNvPr id="18"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19" name="Rectangle à coins arrondis 18"/>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1999760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67924"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11</a:t>
            </a:fld>
            <a:endParaRPr lang="fr-FR" dirty="0"/>
          </a:p>
        </p:txBody>
      </p:sp>
      <p:graphicFrame>
        <p:nvGraphicFramePr>
          <p:cNvPr id="44" name="Tableau 43"/>
          <p:cNvGraphicFramePr>
            <a:graphicFrameLocks noGrp="1"/>
          </p:cNvGraphicFramePr>
          <p:nvPr>
            <p:extLst>
              <p:ext uri="{D42A27DB-BD31-4B8C-83A1-F6EECF244321}">
                <p14:modId xmlns:p14="http://schemas.microsoft.com/office/powerpoint/2010/main" val="852241053"/>
              </p:ext>
            </p:extLst>
          </p:nvPr>
        </p:nvGraphicFramePr>
        <p:xfrm>
          <a:off x="892492" y="2999813"/>
          <a:ext cx="5402133" cy="3352800"/>
        </p:xfrm>
        <a:graphic>
          <a:graphicData uri="http://schemas.openxmlformats.org/drawingml/2006/table">
            <a:tbl>
              <a:tblPr/>
              <a:tblGrid>
                <a:gridCol w="3649533">
                  <a:extLst>
                    <a:ext uri="{9D8B030D-6E8A-4147-A177-3AD203B41FA5}">
                      <a16:colId xmlns:a16="http://schemas.microsoft.com/office/drawing/2014/main" xmlns="" val="3313908677"/>
                    </a:ext>
                  </a:extLst>
                </a:gridCol>
                <a:gridCol w="1752600">
                  <a:extLst>
                    <a:ext uri="{9D8B030D-6E8A-4147-A177-3AD203B41FA5}">
                      <a16:colId xmlns:a16="http://schemas.microsoft.com/office/drawing/2014/main" xmlns=""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Dépenses</a:t>
                      </a:r>
                      <a:endParaRPr lang="fr-FR" sz="1600" dirty="0"/>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C92360"/>
                          </a:solidFill>
                          <a:latin typeface="Arial" panose="020B0604020202020204" pitchFamily="34" charset="0"/>
                          <a:cs typeface="Arial" panose="020B0604020202020204" pitchFamily="34" charset="0"/>
                          <a:sym typeface="Myriad Pro"/>
                        </a:rPr>
                        <a:t>Montant</a:t>
                      </a:r>
                      <a:endParaRPr lang="fr-FR" sz="1600" dirty="0">
                        <a:solidFill>
                          <a:srgbClr val="C92360"/>
                        </a:solidFill>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38100"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solidFill>
                      <a:srgbClr val="F8F8F8"/>
                    </a:solidFill>
                  </a:tcPr>
                </a:tc>
                <a:extLst>
                  <a:ext uri="{0D108BD9-81ED-4DB2-BD59-A6C34878D82A}">
                    <a16:rowId xmlns:a16="http://schemas.microsoft.com/office/drawing/2014/main" xmlns=""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Logement et charges</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903 €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Transport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431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144492023"/>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Vêtements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457200" marR="0" lvl="1" indent="0" algn="r" defTabSz="914400" rtl="0" eaLnBrk="1" fontAlgn="auto" latinLnBrk="0" hangingPunct="1">
                        <a:lnSpc>
                          <a:spcPct val="100000"/>
                        </a:lnSpc>
                        <a:spcBef>
                          <a:spcPts val="0"/>
                        </a:spcBef>
                        <a:spcAft>
                          <a:spcPts val="0"/>
                        </a:spcAft>
                        <a:buClrTx/>
                        <a:buSzTx/>
                        <a:buFontTx/>
                        <a:buNone/>
                        <a:tabLst/>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178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401468219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Frais de santé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268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8980800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Assurances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80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52215045"/>
                  </a:ext>
                </a:extLst>
              </a:tr>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Alimentation</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1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068 € </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45608994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Télécommunications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sym typeface="Myriad Pro"/>
                        </a:rPr>
                        <a:t>94 </a:t>
                      </a:r>
                      <a:r>
                        <a:rPr lang="fr-FR" sz="1600" kern="1200" baseline="0" dirty="0">
                          <a:solidFill>
                            <a:srgbClr val="C92360"/>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C92360"/>
                        </a:solidFill>
                        <a:latin typeface="Arial" panose="020B0604020202020204" pitchFamily="34" charset="0"/>
                        <a:ea typeface="+mn-ea"/>
                        <a:cs typeface="Arial" panose="020B0604020202020204" pitchFamily="34" charset="0"/>
                      </a:endParaRP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2558195435"/>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Loisirs, cultures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528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28575"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3642324656"/>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rPr>
                        <a:t>Autres dépenses </a:t>
                      </a:r>
                    </a:p>
                  </a:txBody>
                  <a:tcPr anchor="ctr">
                    <a:lnL w="38100" cap="flat" cmpd="sng" algn="ctr">
                      <a:solidFill>
                        <a:srgbClr val="CB2361"/>
                      </a:solidFill>
                      <a:prstDash val="solid"/>
                      <a:round/>
                      <a:headEnd type="none" w="med" len="med"/>
                      <a:tailEnd type="none" w="med" len="med"/>
                    </a:lnL>
                    <a:lnR w="28575"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kern="1200" baseline="0" dirty="0" smtClean="0">
                          <a:solidFill>
                            <a:srgbClr val="C92360"/>
                          </a:solidFill>
                          <a:latin typeface="Arial" panose="020B0604020202020204" pitchFamily="34" charset="0"/>
                          <a:ea typeface="+mn-ea"/>
                          <a:cs typeface="Arial" panose="020B0604020202020204" pitchFamily="34" charset="0"/>
                        </a:rPr>
                        <a:t>200 </a:t>
                      </a:r>
                      <a:r>
                        <a:rPr lang="fr-FR" sz="1600" kern="1200" baseline="0" dirty="0">
                          <a:solidFill>
                            <a:srgbClr val="C92360"/>
                          </a:solidFill>
                          <a:latin typeface="Arial" panose="020B0604020202020204" pitchFamily="34" charset="0"/>
                          <a:ea typeface="+mn-ea"/>
                          <a:cs typeface="Arial" panose="020B0604020202020204" pitchFamily="34" charset="0"/>
                        </a:rPr>
                        <a:t>€</a:t>
                      </a:r>
                    </a:p>
                  </a:txBody>
                  <a:tcPr anchor="ctr">
                    <a:lnL w="28575" cap="flat" cmpd="sng" algn="ctr">
                      <a:solidFill>
                        <a:srgbClr val="CB2361"/>
                      </a:solidFill>
                      <a:prstDash val="solid"/>
                      <a:round/>
                      <a:headEnd type="none" w="med" len="med"/>
                      <a:tailEnd type="none" w="med" len="med"/>
                    </a:lnL>
                    <a:lnR w="38100" cap="flat" cmpd="sng" algn="ctr">
                      <a:solidFill>
                        <a:srgbClr val="CB2361"/>
                      </a:solidFill>
                      <a:prstDash val="solid"/>
                      <a:round/>
                      <a:headEnd type="none" w="med" len="med"/>
                      <a:tailEnd type="none" w="med" len="med"/>
                    </a:lnR>
                    <a:lnT w="28575" cap="flat" cmpd="sng" algn="ctr">
                      <a:solidFill>
                        <a:srgbClr val="CB2361"/>
                      </a:solidFill>
                      <a:prstDash val="solid"/>
                      <a:round/>
                      <a:headEnd type="none" w="med" len="med"/>
                      <a:tailEnd type="none" w="med" len="med"/>
                    </a:lnT>
                    <a:lnB w="38100" cap="flat" cmpd="sng" algn="ctr">
                      <a:solidFill>
                        <a:srgbClr val="CB2361"/>
                      </a:solidFill>
                      <a:prstDash val="solid"/>
                      <a:round/>
                      <a:headEnd type="none" w="med" len="med"/>
                      <a:tailEnd type="none" w="med" len="med"/>
                    </a:lnB>
                  </a:tcPr>
                </a:tc>
                <a:extLst>
                  <a:ext uri="{0D108BD9-81ED-4DB2-BD59-A6C34878D82A}">
                    <a16:rowId xmlns:a16="http://schemas.microsoft.com/office/drawing/2014/main" xmlns="" val="4161766719"/>
                  </a:ext>
                </a:extLst>
              </a:tr>
            </a:tbl>
          </a:graphicData>
        </a:graphic>
      </p:graphicFrame>
      <p:graphicFrame>
        <p:nvGraphicFramePr>
          <p:cNvPr id="45" name="Tableau 44"/>
          <p:cNvGraphicFramePr>
            <a:graphicFrameLocks noGrp="1"/>
          </p:cNvGraphicFramePr>
          <p:nvPr>
            <p:extLst>
              <p:ext uri="{D42A27DB-BD31-4B8C-83A1-F6EECF244321}">
                <p14:modId xmlns:p14="http://schemas.microsoft.com/office/powerpoint/2010/main" val="977839839"/>
              </p:ext>
            </p:extLst>
          </p:nvPr>
        </p:nvGraphicFramePr>
        <p:xfrm>
          <a:off x="892492" y="1859796"/>
          <a:ext cx="5402133" cy="1005840"/>
        </p:xfrm>
        <a:graphic>
          <a:graphicData uri="http://schemas.openxmlformats.org/drawingml/2006/table">
            <a:tbl>
              <a:tblPr/>
              <a:tblGrid>
                <a:gridCol w="3647927">
                  <a:extLst>
                    <a:ext uri="{9D8B030D-6E8A-4147-A177-3AD203B41FA5}">
                      <a16:colId xmlns:a16="http://schemas.microsoft.com/office/drawing/2014/main" xmlns="" val="3313908677"/>
                    </a:ext>
                  </a:extLst>
                </a:gridCol>
                <a:gridCol w="1754206">
                  <a:extLst>
                    <a:ext uri="{9D8B030D-6E8A-4147-A177-3AD203B41FA5}">
                      <a16:colId xmlns:a16="http://schemas.microsoft.com/office/drawing/2014/main" xmlns="" val="1724860329"/>
                    </a:ext>
                  </a:extLst>
                </a:gridCol>
              </a:tblGrid>
              <a:tr h="32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Ressources</a:t>
                      </a:r>
                      <a:endParaRPr lang="fr-FR" sz="1600" dirty="0">
                        <a:solidFill>
                          <a:srgbClr val="213B76"/>
                        </a:solidFill>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solidFill>
                      <a:srgbClr val="F8F8F8"/>
                    </a:solidFill>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fr-FR" sz="1600" b="1" dirty="0">
                          <a:solidFill>
                            <a:srgbClr val="213B76"/>
                          </a:solidFill>
                          <a:latin typeface="Arial" panose="020B0604020202020204" pitchFamily="34" charset="0"/>
                          <a:cs typeface="Arial" panose="020B0604020202020204" pitchFamily="34" charset="0"/>
                          <a:sym typeface="Myriad Pro"/>
                        </a:rPr>
                        <a:t>Montant</a:t>
                      </a:r>
                      <a:endParaRPr lang="fr-FR" sz="1600" dirty="0">
                        <a:solidFill>
                          <a:srgbClr val="213B76"/>
                        </a:solidFill>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extLst>
                  <a:ext uri="{0D108BD9-81ED-4DB2-BD59-A6C34878D82A}">
                    <a16:rowId xmlns:a16="http://schemas.microsoft.com/office/drawing/2014/main" xmlns="" val="916695351"/>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Salaires</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3 949 €</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912338720"/>
                  </a:ext>
                </a:extLst>
              </a:tr>
              <a:tr h="324000">
                <a:tc>
                  <a:txBody>
                    <a:bodyPr/>
                    <a:lstStyle/>
                    <a:p>
                      <a:pPr algn="l">
                        <a:defRPr sz="1800"/>
                      </a:pP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Allocations familiales</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lnTlToBr w="12700" cmpd="sng">
                      <a:noFill/>
                      <a:prstDash val="solid"/>
                    </a:lnTlToBr>
                    <a:lnBlToTr w="12700" cmpd="sng">
                      <a:noFill/>
                      <a:prstDash val="solid"/>
                    </a:lnBlToTr>
                  </a:tcPr>
                </a:tc>
                <a:tc>
                  <a:txBody>
                    <a:bodyPr/>
                    <a:lstStyle/>
                    <a:p>
                      <a:pPr lvl="1" algn="r">
                        <a:defRPr sz="1800"/>
                      </a:pPr>
                      <a:r>
                        <a:rPr lang="fr-FR" sz="1600" kern="1200" baseline="0" dirty="0" smtClean="0">
                          <a:solidFill>
                            <a:srgbClr val="213B76"/>
                          </a:solidFill>
                          <a:latin typeface="Arial" panose="020B0604020202020204" pitchFamily="34" charset="0"/>
                          <a:ea typeface="+mn-ea"/>
                          <a:cs typeface="Arial" panose="020B0604020202020204" pitchFamily="34" charset="0"/>
                          <a:sym typeface="Myriad Pro"/>
                        </a:rPr>
                        <a:t>141 </a:t>
                      </a:r>
                      <a:r>
                        <a:rPr lang="fr-FR" sz="1600" kern="1200" baseline="0" dirty="0">
                          <a:solidFill>
                            <a:srgbClr val="213B76"/>
                          </a:solidFill>
                          <a:latin typeface="Arial" panose="020B0604020202020204" pitchFamily="34" charset="0"/>
                          <a:ea typeface="+mn-ea"/>
                          <a:cs typeface="Arial" panose="020B0604020202020204" pitchFamily="34" charset="0"/>
                          <a:sym typeface="Myriad Pro"/>
                        </a:rPr>
                        <a:t>€</a:t>
                      </a:r>
                      <a:endParaRPr lang="fr-FR" sz="1600" kern="1200" baseline="0" dirty="0">
                        <a:solidFill>
                          <a:srgbClr val="213B76"/>
                        </a:solidFill>
                        <a:latin typeface="Arial" panose="020B0604020202020204" pitchFamily="34" charset="0"/>
                        <a:ea typeface="+mn-ea"/>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2144492023"/>
                  </a:ext>
                </a:extLst>
              </a:tr>
            </a:tbl>
          </a:graphicData>
        </a:graphic>
      </p:graphicFrame>
      <p:sp>
        <p:nvSpPr>
          <p:cNvPr id="46" name="Rectangle à coins arrondis 45"/>
          <p:cNvSpPr/>
          <p:nvPr/>
        </p:nvSpPr>
        <p:spPr>
          <a:xfrm>
            <a:off x="7236378" y="1859796"/>
            <a:ext cx="4492977" cy="4492817"/>
          </a:xfrm>
          <a:prstGeom prst="roundRect">
            <a:avLst>
              <a:gd name="adj" fmla="val 0"/>
            </a:avLst>
          </a:prstGeom>
          <a:solidFill>
            <a:srgbClr val="F8F8F8"/>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Rectangle à coins arrondis 46"/>
          <p:cNvSpPr/>
          <p:nvPr/>
        </p:nvSpPr>
        <p:spPr>
          <a:xfrm>
            <a:off x="8517667" y="2039785"/>
            <a:ext cx="1930400" cy="711200"/>
          </a:xfrm>
          <a:prstGeom prst="roundRect">
            <a:avLst>
              <a:gd name="adj" fmla="val 0"/>
            </a:avLst>
          </a:prstGeom>
          <a:solidFill>
            <a:schemeClr val="bg1"/>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213B76"/>
                </a:solidFill>
                <a:latin typeface="Arial" panose="020B0604020202020204" pitchFamily="34" charset="0"/>
                <a:cs typeface="Arial" panose="020B0604020202020204" pitchFamily="34" charset="0"/>
              </a:rPr>
              <a:t>Ressources</a:t>
            </a:r>
          </a:p>
          <a:p>
            <a:pPr algn="ctr"/>
            <a:r>
              <a:rPr lang="fr-FR" sz="2000" b="1" dirty="0">
                <a:solidFill>
                  <a:srgbClr val="213B76"/>
                </a:solidFill>
                <a:latin typeface="Arial" panose="020B0604020202020204" pitchFamily="34" charset="0"/>
                <a:cs typeface="Arial" panose="020B0604020202020204" pitchFamily="34" charset="0"/>
              </a:rPr>
              <a:t>4 090 €</a:t>
            </a:r>
          </a:p>
        </p:txBody>
      </p:sp>
      <p:sp>
        <p:nvSpPr>
          <p:cNvPr id="48" name="Rectangle à coins arrondis 47"/>
          <p:cNvSpPr/>
          <p:nvPr/>
        </p:nvSpPr>
        <p:spPr>
          <a:xfrm>
            <a:off x="8517667" y="3623699"/>
            <a:ext cx="1930400" cy="711200"/>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a:solidFill>
                  <a:srgbClr val="C92360"/>
                </a:solidFill>
                <a:latin typeface="Arial" panose="020B0604020202020204" pitchFamily="34" charset="0"/>
                <a:cs typeface="Arial" panose="020B0604020202020204" pitchFamily="34" charset="0"/>
              </a:rPr>
              <a:t>Dépenses</a:t>
            </a:r>
          </a:p>
          <a:p>
            <a:pPr algn="ctr"/>
            <a:r>
              <a:rPr lang="fr-FR" sz="2000" b="1" dirty="0">
                <a:solidFill>
                  <a:srgbClr val="C92360"/>
                </a:solidFill>
                <a:latin typeface="Arial" panose="020B0604020202020204" pitchFamily="34" charset="0"/>
                <a:cs typeface="Arial" panose="020B0604020202020204" pitchFamily="34" charset="0"/>
              </a:rPr>
              <a:t>3 750 € </a:t>
            </a:r>
          </a:p>
        </p:txBody>
      </p:sp>
      <p:sp>
        <p:nvSpPr>
          <p:cNvPr id="49" name="Rectangle à coins arrondis 48"/>
          <p:cNvSpPr/>
          <p:nvPr/>
        </p:nvSpPr>
        <p:spPr>
          <a:xfrm>
            <a:off x="8440615" y="5313162"/>
            <a:ext cx="2166425" cy="929406"/>
          </a:xfrm>
          <a:prstGeom prst="roundRect">
            <a:avLst>
              <a:gd name="adj" fmla="val 0"/>
            </a:avLst>
          </a:prstGeom>
          <a:solidFill>
            <a:schemeClr val="bg1"/>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b="1" dirty="0" smtClean="0">
                <a:solidFill>
                  <a:srgbClr val="5AA11C"/>
                </a:solidFill>
                <a:latin typeface="Arial" panose="020B0604020202020204" pitchFamily="34" charset="0"/>
                <a:cs typeface="Arial" panose="020B0604020202020204" pitchFamily="34" charset="0"/>
              </a:rPr>
              <a:t>Solde</a:t>
            </a:r>
            <a:br>
              <a:rPr lang="fr-FR" sz="2000" b="1" dirty="0" smtClean="0">
                <a:solidFill>
                  <a:srgbClr val="5AA11C"/>
                </a:solidFill>
                <a:latin typeface="Arial" panose="020B0604020202020204" pitchFamily="34" charset="0"/>
                <a:cs typeface="Arial" panose="020B0604020202020204" pitchFamily="34" charset="0"/>
              </a:rPr>
            </a:br>
            <a:r>
              <a:rPr lang="fr-FR" sz="1600" b="1" dirty="0" smtClean="0">
                <a:solidFill>
                  <a:srgbClr val="5AA11C"/>
                </a:solidFill>
                <a:latin typeface="Arial" panose="020B0604020202020204" pitchFamily="34" charset="0"/>
                <a:cs typeface="Arial" panose="020B0604020202020204" pitchFamily="34" charset="0"/>
              </a:rPr>
              <a:t>(Argent disponible)</a:t>
            </a:r>
            <a:endParaRPr lang="fr-FR" sz="2000" b="1" dirty="0">
              <a:solidFill>
                <a:srgbClr val="5AA11C"/>
              </a:solidFill>
              <a:latin typeface="Arial" panose="020B0604020202020204" pitchFamily="34" charset="0"/>
              <a:cs typeface="Arial" panose="020B0604020202020204" pitchFamily="34" charset="0"/>
            </a:endParaRPr>
          </a:p>
          <a:p>
            <a:pPr algn="ctr"/>
            <a:r>
              <a:rPr lang="fr-FR" sz="2000" b="1" dirty="0">
                <a:solidFill>
                  <a:srgbClr val="5AA11C"/>
                </a:solidFill>
                <a:latin typeface="Arial" panose="020B0604020202020204" pitchFamily="34" charset="0"/>
                <a:cs typeface="Arial" panose="020B0604020202020204" pitchFamily="34" charset="0"/>
              </a:rPr>
              <a:t>340 €</a:t>
            </a:r>
          </a:p>
        </p:txBody>
      </p:sp>
      <p:sp>
        <p:nvSpPr>
          <p:cNvPr id="50" name="Moins 18"/>
          <p:cNvSpPr/>
          <p:nvPr/>
        </p:nvSpPr>
        <p:spPr>
          <a:xfrm>
            <a:off x="9317324" y="3133462"/>
            <a:ext cx="331086" cy="83796"/>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51" name="Égal 3"/>
          <p:cNvSpPr/>
          <p:nvPr/>
        </p:nvSpPr>
        <p:spPr>
          <a:xfrm>
            <a:off x="9288642" y="4689986"/>
            <a:ext cx="388451" cy="2407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52" name="Flèche droite 51"/>
          <p:cNvSpPr/>
          <p:nvPr/>
        </p:nvSpPr>
        <p:spPr>
          <a:xfrm>
            <a:off x="6608543" y="2294094"/>
            <a:ext cx="1519658" cy="198752"/>
          </a:xfrm>
          <a:prstGeom prst="rightArrow">
            <a:avLst/>
          </a:prstGeom>
          <a:solidFill>
            <a:srgbClr val="213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Flèche droite 52"/>
          <p:cNvSpPr/>
          <p:nvPr/>
        </p:nvSpPr>
        <p:spPr>
          <a:xfrm>
            <a:off x="6608543" y="3857978"/>
            <a:ext cx="1519658" cy="198752"/>
          </a:xfrm>
          <a:prstGeom prst="rightArrow">
            <a:avLst/>
          </a:prstGeom>
          <a:solidFill>
            <a:srgbClr val="C92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Espace réservé du texte 4"/>
          <p:cNvSpPr txBox="1"/>
          <p:nvPr/>
        </p:nvSpPr>
        <p:spPr>
          <a:xfrm>
            <a:off x="892492" y="1310463"/>
            <a:ext cx="10769674" cy="430883"/>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smtClean="0">
                <a:solidFill>
                  <a:srgbClr val="E06F17"/>
                </a:solidFill>
                <a:latin typeface="Arial" panose="020B0604020202020204" pitchFamily="34" charset="0"/>
                <a:cs typeface="Arial" panose="020B0604020202020204" pitchFamily="34" charset="0"/>
              </a:rPr>
              <a:t>Corrigé </a:t>
            </a:r>
            <a:r>
              <a:rPr lang="fr-FR" sz="2200" dirty="0">
                <a:solidFill>
                  <a:srgbClr val="E06F17"/>
                </a:solidFill>
                <a:latin typeface="Arial" panose="020B0604020202020204" pitchFamily="34" charset="0"/>
                <a:cs typeface="Arial" panose="020B0604020202020204" pitchFamily="34" charset="0"/>
              </a:rPr>
              <a:t>: C</a:t>
            </a:r>
            <a:r>
              <a:rPr lang="fr-FR" sz="2200" dirty="0" smtClean="0">
                <a:solidFill>
                  <a:srgbClr val="E06F17"/>
                </a:solidFill>
                <a:latin typeface="Arial" panose="020B0604020202020204" pitchFamily="34" charset="0"/>
                <a:cs typeface="Arial" panose="020B0604020202020204" pitchFamily="34" charset="0"/>
              </a:rPr>
              <a:t>alculer </a:t>
            </a:r>
            <a:r>
              <a:rPr sz="2200" dirty="0" smtClean="0">
                <a:solidFill>
                  <a:srgbClr val="E06F17"/>
                </a:solidFill>
                <a:latin typeface="Arial" panose="020B0604020202020204" pitchFamily="34" charset="0"/>
                <a:cs typeface="Arial" panose="020B0604020202020204" pitchFamily="34" charset="0"/>
              </a:rPr>
              <a:t>l</a:t>
            </a:r>
            <a:r>
              <a:rPr lang="fr-FR" sz="2200" dirty="0" smtClean="0">
                <a:solidFill>
                  <a:srgbClr val="E06F17"/>
                </a:solidFill>
                <a:latin typeface="Arial" panose="020B0604020202020204" pitchFamily="34" charset="0"/>
                <a:cs typeface="Arial" panose="020B0604020202020204" pitchFamily="34" charset="0"/>
              </a:rPr>
              <a:t>'argent</a:t>
            </a:r>
            <a:r>
              <a:rPr sz="2200" dirty="0" smtClean="0">
                <a:solidFill>
                  <a:srgbClr val="E06F17"/>
                </a:solidFill>
                <a:latin typeface="Arial" panose="020B0604020202020204" pitchFamily="34" charset="0"/>
                <a:cs typeface="Arial" panose="020B0604020202020204" pitchFamily="34" charset="0"/>
              </a:rPr>
              <a:t> </a:t>
            </a:r>
            <a:r>
              <a:rPr sz="2200" dirty="0">
                <a:solidFill>
                  <a:srgbClr val="E06F17"/>
                </a:solidFill>
                <a:latin typeface="Arial" panose="020B0604020202020204" pitchFamily="34" charset="0"/>
                <a:cs typeface="Arial" panose="020B0604020202020204" pitchFamily="34" charset="0"/>
              </a:rPr>
              <a:t>disponible</a:t>
            </a:r>
            <a:r>
              <a:rPr lang="fr-FR" sz="2200" dirty="0">
                <a:solidFill>
                  <a:srgbClr val="E06F17"/>
                </a:solidFill>
                <a:latin typeface="Arial" panose="020B0604020202020204" pitchFamily="34" charset="0"/>
                <a:cs typeface="Arial" panose="020B0604020202020204" pitchFamily="34" charset="0"/>
              </a:rPr>
              <a:t> une fois toutes les dépenses </a:t>
            </a:r>
            <a:r>
              <a:rPr lang="fr-FR" sz="2200" dirty="0" smtClean="0">
                <a:solidFill>
                  <a:srgbClr val="E06F17"/>
                </a:solidFill>
                <a:latin typeface="Arial" panose="020B0604020202020204" pitchFamily="34" charset="0"/>
                <a:cs typeface="Arial" panose="020B0604020202020204" pitchFamily="34" charset="0"/>
              </a:rPr>
              <a:t>réglées.</a:t>
            </a:r>
            <a:endParaRPr sz="2200" dirty="0">
              <a:solidFill>
                <a:srgbClr val="C92360"/>
              </a:solidFill>
              <a:latin typeface="Arial" panose="020B0604020202020204" pitchFamily="34" charset="0"/>
              <a:cs typeface="Arial" panose="020B0604020202020204" pitchFamily="34" charset="0"/>
            </a:endParaRPr>
          </a:p>
        </p:txBody>
      </p:sp>
      <p:sp>
        <p:nvSpPr>
          <p:cNvPr id="22" name="Rectangle à coins arrondis 21"/>
          <p:cNvSpPr/>
          <p:nvPr/>
        </p:nvSpPr>
        <p:spPr>
          <a:xfrm>
            <a:off x="892492" y="1264606"/>
            <a:ext cx="1083468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2516766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bg/>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
                                            <p:bg/>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xEl>
                                              <p:pRg st="1" end="1"/>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bg/>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uiExpand="1" build="p" animBg="1"/>
      <p:bldP spid="48" grpId="0" uiExpand="1" build="p" animBg="1"/>
      <p:bldP spid="49" grpId="0" uiExpand="1" build="p" animBg="1"/>
      <p:bldP spid="50" grpId="0" animBg="1"/>
      <p:bldP spid="51" grpId="0" animBg="1"/>
      <p:bldP spid="52" grpId="0" animBg="1"/>
      <p:bldP spid="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642258" y="365126"/>
            <a:ext cx="6547212" cy="646331"/>
          </a:xfrm>
        </p:spPr>
        <p:txBody>
          <a:bodyPr/>
          <a:lstStyle/>
          <a:p>
            <a:pPr marL="0" indent="0">
              <a:buNone/>
            </a:pPr>
            <a:r>
              <a:rPr lang="fr-FR" sz="4000" dirty="0" smtClean="0"/>
              <a:t>1. LE </a:t>
            </a:r>
            <a:r>
              <a:rPr lang="fr-FR" sz="4000" dirty="0"/>
              <a:t>BUDGET</a:t>
            </a:r>
          </a:p>
        </p:txBody>
      </p:sp>
      <p:sp>
        <p:nvSpPr>
          <p:cNvPr id="43" name="Espace réservé du numéro de diapositive 4"/>
          <p:cNvSpPr>
            <a:spLocks noGrp="1"/>
          </p:cNvSpPr>
          <p:nvPr>
            <p:ph type="sldNum" sz="quarter" idx="11"/>
          </p:nvPr>
        </p:nvSpPr>
        <p:spPr>
          <a:xfrm>
            <a:off x="11286309" y="6426925"/>
            <a:ext cx="443046" cy="285839"/>
          </a:xfrm>
        </p:spPr>
        <p:txBody>
          <a:bodyPr/>
          <a:lstStyle/>
          <a:p>
            <a:fld id="{27A4C574-4D1E-4B89-9988-D081408D575C}" type="slidenum">
              <a:rPr lang="fr-FR" smtClean="0"/>
              <a:pPr/>
              <a:t>12</a:t>
            </a:fld>
            <a:endParaRPr lang="fr-FR" dirty="0"/>
          </a:p>
        </p:txBody>
      </p:sp>
      <p:sp>
        <p:nvSpPr>
          <p:cNvPr id="30" name="Rectangle à coins arrondis 29"/>
          <p:cNvSpPr/>
          <p:nvPr/>
        </p:nvSpPr>
        <p:spPr>
          <a:xfrm>
            <a:off x="1796716" y="1587859"/>
            <a:ext cx="9202484" cy="1717047"/>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1" name="Rectangle à coins arrondis 30"/>
          <p:cNvSpPr/>
          <p:nvPr/>
        </p:nvSpPr>
        <p:spPr>
          <a:xfrm>
            <a:off x="4612809" y="1887684"/>
            <a:ext cx="1260000" cy="1169550"/>
          </a:xfrm>
          <a:prstGeom prst="roundRect">
            <a:avLst>
              <a:gd name="adj" fmla="val 0"/>
            </a:avLst>
          </a:prstGeom>
          <a:solidFill>
            <a:srgbClr val="F8F8F8"/>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Moins 18"/>
          <p:cNvSpPr/>
          <p:nvPr/>
        </p:nvSpPr>
        <p:spPr>
          <a:xfrm>
            <a:off x="6162681" y="2430341"/>
            <a:ext cx="396000"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dirty="0">
              <a:latin typeface="Arial" panose="020B0604020202020204" pitchFamily="34" charset="0"/>
              <a:cs typeface="Arial" panose="020B0604020202020204" pitchFamily="34" charset="0"/>
            </a:endParaRPr>
          </a:p>
        </p:txBody>
      </p:sp>
      <p:sp>
        <p:nvSpPr>
          <p:cNvPr id="33" name="Rectangle à coins arrondis 32"/>
          <p:cNvSpPr/>
          <p:nvPr/>
        </p:nvSpPr>
        <p:spPr>
          <a:xfrm>
            <a:off x="6920607" y="1887684"/>
            <a:ext cx="1260000" cy="1169550"/>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4" name="Égal 3"/>
          <p:cNvSpPr/>
          <p:nvPr/>
        </p:nvSpPr>
        <p:spPr>
          <a:xfrm>
            <a:off x="8307660" y="2364459"/>
            <a:ext cx="396000" cy="2160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sz="1200" dirty="0">
              <a:latin typeface="Arial" panose="020B0604020202020204" pitchFamily="34" charset="0"/>
              <a:cs typeface="Arial" panose="020B0604020202020204" pitchFamily="34" charset="0"/>
            </a:endParaRPr>
          </a:p>
        </p:txBody>
      </p:sp>
      <p:sp>
        <p:nvSpPr>
          <p:cNvPr id="36" name="Espace réservé du contenu 7"/>
          <p:cNvSpPr>
            <a:spLocks noGrp="1"/>
          </p:cNvSpPr>
          <p:nvPr>
            <p:ph idx="4294967295"/>
          </p:nvPr>
        </p:nvSpPr>
        <p:spPr>
          <a:xfrm>
            <a:off x="4612809" y="1941545"/>
            <a:ext cx="1260000" cy="1061829"/>
          </a:xfrm>
          <a:prstGeom prst="rect">
            <a:avLst/>
          </a:prstGeom>
        </p:spPr>
        <p:txBody>
          <a:bodyPr wrap="square" anchor="ctr">
            <a:spAutoFit/>
          </a:bodyPr>
          <a:lstStyle/>
          <a:p>
            <a:pPr marL="0" indent="0" algn="ctr">
              <a:spcBef>
                <a:spcPts val="0"/>
              </a:spcBef>
              <a:buNone/>
            </a:pPr>
            <a:r>
              <a:rPr lang="fr-FR" sz="1400" b="1" dirty="0"/>
              <a:t>Ressources</a:t>
            </a:r>
          </a:p>
          <a:p>
            <a:pPr marL="0" indent="0" algn="ctr">
              <a:spcBef>
                <a:spcPts val="0"/>
              </a:spcBef>
              <a:buNone/>
            </a:pPr>
            <a:r>
              <a:rPr lang="fr-FR" sz="1400" b="1" dirty="0"/>
              <a:t>(crédit) </a:t>
            </a:r>
          </a:p>
          <a:p>
            <a:pPr marL="0" indent="0" algn="ctr">
              <a:spcBef>
                <a:spcPts val="0"/>
              </a:spcBef>
              <a:buNone/>
            </a:pPr>
            <a:r>
              <a:rPr lang="fr-FR" sz="1400" b="1" dirty="0"/>
              <a:t>= </a:t>
            </a:r>
          </a:p>
          <a:p>
            <a:pPr marL="0" indent="0" algn="ctr">
              <a:spcBef>
                <a:spcPts val="0"/>
              </a:spcBef>
              <a:buNone/>
            </a:pPr>
            <a:r>
              <a:rPr lang="fr-FR" sz="1400" b="1" dirty="0"/>
              <a:t>argent qui rentre</a:t>
            </a:r>
          </a:p>
        </p:txBody>
      </p:sp>
      <p:sp>
        <p:nvSpPr>
          <p:cNvPr id="37" name="Espace réservé du contenu 7"/>
          <p:cNvSpPr>
            <a:spLocks noGrp="1"/>
          </p:cNvSpPr>
          <p:nvPr>
            <p:ph idx="4294967295"/>
          </p:nvPr>
        </p:nvSpPr>
        <p:spPr>
          <a:xfrm>
            <a:off x="6920606" y="1887683"/>
            <a:ext cx="1260000" cy="1169551"/>
          </a:xfrm>
          <a:prstGeom prst="rect">
            <a:avLst/>
          </a:prstGeom>
        </p:spPr>
        <p:txBody>
          <a:bodyPr wrap="square" anchor="ctr">
            <a:spAutoFit/>
          </a:bodyPr>
          <a:lstStyle/>
          <a:p>
            <a:pPr marL="0" lvl="0" indent="0" algn="ctr" hangingPunct="0">
              <a:lnSpc>
                <a:spcPct val="100000"/>
              </a:lnSpc>
              <a:spcBef>
                <a:spcPts val="0"/>
              </a:spcBef>
              <a:buNone/>
              <a:defRPr/>
            </a:pPr>
            <a:r>
              <a:rPr lang="fr-FR" sz="1400" b="1" kern="0" dirty="0">
                <a:solidFill>
                  <a:srgbClr val="C92360"/>
                </a:solidFill>
                <a:cs typeface="Calibri"/>
                <a:sym typeface="Helvetica"/>
              </a:rPr>
              <a:t>Dépenses</a:t>
            </a:r>
          </a:p>
          <a:p>
            <a:pPr marL="0" lvl="0" indent="0" algn="ctr" hangingPunct="0">
              <a:lnSpc>
                <a:spcPct val="100000"/>
              </a:lnSpc>
              <a:spcBef>
                <a:spcPts val="0"/>
              </a:spcBef>
              <a:buNone/>
              <a:defRPr/>
            </a:pPr>
            <a:r>
              <a:rPr lang="fr-FR" sz="1400" b="1" kern="0" dirty="0">
                <a:solidFill>
                  <a:srgbClr val="C92360"/>
                </a:solidFill>
                <a:cs typeface="Helvetica"/>
                <a:sym typeface="Helvetica"/>
              </a:rPr>
              <a:t>(débit) </a:t>
            </a:r>
          </a:p>
          <a:p>
            <a:pPr marL="0" lvl="0" indent="0" algn="ctr" hangingPunct="0">
              <a:lnSpc>
                <a:spcPct val="100000"/>
              </a:lnSpc>
              <a:spcBef>
                <a:spcPts val="0"/>
              </a:spcBef>
              <a:buNone/>
              <a:defRPr/>
            </a:pPr>
            <a:r>
              <a:rPr lang="fr-FR" sz="1400" b="1" kern="0" dirty="0">
                <a:solidFill>
                  <a:srgbClr val="C92360"/>
                </a:solidFill>
                <a:cs typeface="Helvetica"/>
                <a:sym typeface="Helvetica"/>
              </a:rPr>
              <a:t>= </a:t>
            </a:r>
          </a:p>
          <a:p>
            <a:pPr marL="0" lvl="0" indent="0" algn="ctr" hangingPunct="0">
              <a:lnSpc>
                <a:spcPct val="100000"/>
              </a:lnSpc>
              <a:spcBef>
                <a:spcPts val="0"/>
              </a:spcBef>
              <a:buNone/>
              <a:defRPr/>
            </a:pPr>
            <a:r>
              <a:rPr lang="fr-FR" sz="1400" b="1" kern="0" dirty="0">
                <a:solidFill>
                  <a:srgbClr val="C92360"/>
                </a:solidFill>
                <a:cs typeface="Helvetica"/>
                <a:sym typeface="Helvetica"/>
              </a:rPr>
              <a:t>argent qui </a:t>
            </a:r>
          </a:p>
          <a:p>
            <a:pPr marL="0" lvl="0" indent="0" algn="ctr" hangingPunct="0">
              <a:lnSpc>
                <a:spcPct val="100000"/>
              </a:lnSpc>
              <a:spcBef>
                <a:spcPts val="0"/>
              </a:spcBef>
              <a:buNone/>
              <a:defRPr/>
            </a:pPr>
            <a:r>
              <a:rPr lang="fr-FR" sz="1400" b="1" kern="0" dirty="0">
                <a:solidFill>
                  <a:srgbClr val="C92360"/>
                </a:solidFill>
                <a:cs typeface="Helvetica"/>
                <a:sym typeface="Helvetica"/>
              </a:rPr>
              <a:t>sort</a:t>
            </a:r>
          </a:p>
        </p:txBody>
      </p:sp>
      <p:sp>
        <p:nvSpPr>
          <p:cNvPr id="39" name="Rectangle à coins arrondis 38"/>
          <p:cNvSpPr/>
          <p:nvPr/>
        </p:nvSpPr>
        <p:spPr>
          <a:xfrm>
            <a:off x="7972424" y="368943"/>
            <a:ext cx="2574349"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0" name="ZoneTexte 39"/>
          <p:cNvSpPr txBox="1"/>
          <p:nvPr/>
        </p:nvSpPr>
        <p:spPr>
          <a:xfrm>
            <a:off x="8440615" y="416920"/>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41" name="Rectangle à coins arrondis 40"/>
          <p:cNvSpPr/>
          <p:nvPr/>
        </p:nvSpPr>
        <p:spPr>
          <a:xfrm>
            <a:off x="8908486" y="1669084"/>
            <a:ext cx="1873103" cy="713341"/>
          </a:xfrm>
          <a:prstGeom prst="roundRect">
            <a:avLst>
              <a:gd name="adj" fmla="val 0"/>
            </a:avLst>
          </a:prstGeom>
          <a:solidFill>
            <a:srgbClr val="F8F8F8"/>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4" name="Espace réservé du contenu 7"/>
          <p:cNvSpPr>
            <a:spLocks noGrp="1"/>
          </p:cNvSpPr>
          <p:nvPr>
            <p:ph idx="4294967295"/>
          </p:nvPr>
        </p:nvSpPr>
        <p:spPr>
          <a:xfrm>
            <a:off x="8908486" y="1778761"/>
            <a:ext cx="1872000" cy="4801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400" noProof="1">
                <a:solidFill>
                  <a:srgbClr val="5AA11C"/>
                </a:solidFill>
              </a:rPr>
              <a:t>Solde</a:t>
            </a:r>
            <a:r>
              <a:rPr lang="fr-FR" sz="1400" dirty="0">
                <a:solidFill>
                  <a:srgbClr val="5AA11C"/>
                </a:solidFill>
              </a:rPr>
              <a:t> positif (</a:t>
            </a:r>
            <a:r>
              <a:rPr lang="fr-FR" sz="1400" noProof="1">
                <a:solidFill>
                  <a:srgbClr val="5AA11C"/>
                </a:solidFill>
              </a:rPr>
              <a:t>créditeur</a:t>
            </a:r>
            <a:r>
              <a:rPr lang="fr-FR" sz="1400" noProof="1" smtClean="0">
                <a:solidFill>
                  <a:srgbClr val="5AA11C"/>
                </a:solidFill>
              </a:rPr>
              <a:t>)</a:t>
            </a:r>
            <a:endParaRPr lang="fr-FR" sz="1400" noProof="1">
              <a:solidFill>
                <a:srgbClr val="5AA11C"/>
              </a:solidFill>
            </a:endParaRPr>
          </a:p>
        </p:txBody>
      </p:sp>
      <p:sp>
        <p:nvSpPr>
          <p:cNvPr id="55" name="Rectangle à coins arrondis 54"/>
          <p:cNvSpPr/>
          <p:nvPr/>
        </p:nvSpPr>
        <p:spPr>
          <a:xfrm>
            <a:off x="8910780" y="2493861"/>
            <a:ext cx="1885558" cy="713341"/>
          </a:xfrm>
          <a:prstGeom prst="roundRect">
            <a:avLst>
              <a:gd name="adj" fmla="val 0"/>
            </a:avLst>
          </a:prstGeom>
          <a:solidFill>
            <a:srgbClr val="F8F8F8"/>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t>=</a:t>
            </a:r>
            <a:endParaRPr lang="fr-FR" sz="1200" dirty="0"/>
          </a:p>
        </p:txBody>
      </p:sp>
      <p:sp>
        <p:nvSpPr>
          <p:cNvPr id="56" name="Espace réservé du contenu 7"/>
          <p:cNvSpPr>
            <a:spLocks noGrp="1"/>
          </p:cNvSpPr>
          <p:nvPr>
            <p:ph idx="4294967295"/>
          </p:nvPr>
        </p:nvSpPr>
        <p:spPr>
          <a:xfrm>
            <a:off x="8910779" y="2608459"/>
            <a:ext cx="1872000" cy="4801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400" noProof="1">
                <a:solidFill>
                  <a:srgbClr val="C00000"/>
                </a:solidFill>
              </a:rPr>
              <a:t>Solde</a:t>
            </a:r>
            <a:r>
              <a:rPr lang="fr-FR" sz="1400" dirty="0">
                <a:solidFill>
                  <a:srgbClr val="C00000"/>
                </a:solidFill>
              </a:rPr>
              <a:t> négatif (</a:t>
            </a:r>
            <a:r>
              <a:rPr lang="fr-FR" sz="1400" noProof="1">
                <a:solidFill>
                  <a:srgbClr val="C00000"/>
                </a:solidFill>
              </a:rPr>
              <a:t>débiteur</a:t>
            </a:r>
            <a:r>
              <a:rPr lang="fr-FR" sz="1400" noProof="1" smtClean="0">
                <a:solidFill>
                  <a:srgbClr val="C00000"/>
                </a:solidFill>
              </a:rPr>
              <a:t>)</a:t>
            </a:r>
            <a:endParaRPr lang="fr-FR" sz="1400" noProof="1">
              <a:solidFill>
                <a:srgbClr val="C00000"/>
              </a:solidFill>
            </a:endParaRPr>
          </a:p>
        </p:txBody>
      </p:sp>
      <p:sp>
        <p:nvSpPr>
          <p:cNvPr id="4" name="Rectangle 3"/>
          <p:cNvSpPr/>
          <p:nvPr/>
        </p:nvSpPr>
        <p:spPr>
          <a:xfrm>
            <a:off x="1921271" y="2281616"/>
            <a:ext cx="1997983" cy="369332"/>
          </a:xfrm>
          <a:prstGeom prst="rect">
            <a:avLst/>
          </a:prstGeom>
        </p:spPr>
        <p:txBody>
          <a:bodyPr wrap="none">
            <a:spAutoFit/>
          </a:bodyPr>
          <a:lstStyle/>
          <a:p>
            <a:pPr marL="17463">
              <a:tabLst>
                <a:tab pos="1973263" algn="l"/>
              </a:tabLst>
              <a:defRPr b="1"/>
            </a:pPr>
            <a:r>
              <a:rPr lang="fr-FR" b="1" u="sng" dirty="0">
                <a:solidFill>
                  <a:srgbClr val="C81E60"/>
                </a:solidFill>
                <a:latin typeface="Arial" panose="020B0604020202020204" pitchFamily="34" charset="0"/>
              </a:rPr>
              <a:t>Du vocabulaire </a:t>
            </a:r>
            <a:r>
              <a:rPr lang="fr-FR" b="1" dirty="0">
                <a:solidFill>
                  <a:srgbClr val="C81E60"/>
                </a:solidFill>
                <a:latin typeface="Arial" panose="020B0604020202020204" pitchFamily="34" charset="0"/>
              </a:rPr>
              <a:t>:</a:t>
            </a:r>
          </a:p>
        </p:txBody>
      </p:sp>
      <p:sp>
        <p:nvSpPr>
          <p:cNvPr id="57" name="Rectangle à coins arrondis 56"/>
          <p:cNvSpPr/>
          <p:nvPr/>
        </p:nvSpPr>
        <p:spPr>
          <a:xfrm>
            <a:off x="1796715" y="4616064"/>
            <a:ext cx="4761965" cy="1725182"/>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60" name="Rectangle à coins arrondis 59"/>
          <p:cNvSpPr/>
          <p:nvPr/>
        </p:nvSpPr>
        <p:spPr>
          <a:xfrm>
            <a:off x="7252140" y="4712340"/>
            <a:ext cx="3745428" cy="1628906"/>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dirty="0">
              <a:latin typeface="Arial" panose="020B0604020202020204" pitchFamily="34" charset="0"/>
              <a:cs typeface="Arial" panose="020B0604020202020204" pitchFamily="34" charset="0"/>
            </a:endParaRPr>
          </a:p>
        </p:txBody>
      </p:sp>
      <p:sp>
        <p:nvSpPr>
          <p:cNvPr id="35" name="Espace réservé du contenu 2"/>
          <p:cNvSpPr>
            <a:spLocks noGrp="1"/>
          </p:cNvSpPr>
          <p:nvPr>
            <p:ph idx="1"/>
          </p:nvPr>
        </p:nvSpPr>
        <p:spPr>
          <a:xfrm>
            <a:off x="1796715" y="4705358"/>
            <a:ext cx="4761965" cy="1706108"/>
          </a:xfrm>
          <a:prstGeom prst="rect">
            <a:avLst/>
          </a:prstGeom>
        </p:spPr>
        <p:txBody>
          <a:bodyPr wrap="square">
            <a:spAutoFit/>
          </a:bodyPr>
          <a:lstStyle>
            <a:lvl1pPr marL="457200" indent="-457200">
              <a:buFontTx/>
              <a:buBlip>
                <a:blip r:embed="rId3"/>
              </a:buBlip>
              <a:defRPr>
                <a:solidFill>
                  <a:srgbClr val="C92360"/>
                </a:solidFill>
              </a:defRPr>
            </a:lvl1pPr>
            <a:lvl2pPr marL="800100" indent="-342900" algn="l">
              <a:buFontTx/>
              <a:buBlip>
                <a:blip r:embed="rId4"/>
              </a:buBlip>
              <a:defRPr>
                <a:solidFill>
                  <a:srgbClr val="002060"/>
                </a:solidFill>
              </a:defRPr>
            </a:lvl2pPr>
            <a:lvl3pPr marL="1257300" indent="-342900" algn="l">
              <a:buFontTx/>
              <a:buBlip>
                <a:blip r:embed="rId5"/>
              </a:buBlip>
              <a:defRPr>
                <a:solidFill>
                  <a:srgbClr val="E06F17"/>
                </a:solidFill>
              </a:defRPr>
            </a:lvl3pPr>
            <a:lvl4pPr marL="1600200" indent="-228600" algn="l">
              <a:buFontTx/>
              <a:buBlip>
                <a:blip r:embed="rId6"/>
              </a:buBlip>
              <a:defRPr>
                <a:solidFill>
                  <a:srgbClr val="726F6D"/>
                </a:solidFill>
              </a:defRPr>
            </a:lvl4pPr>
          </a:lstStyle>
          <a:p>
            <a:pPr marL="82550" lvl="1" indent="0">
              <a:buNone/>
            </a:pPr>
            <a:r>
              <a:rPr lang="fr-FR" sz="1800" b="1" u="sng" dirty="0" smtClean="0">
                <a:solidFill>
                  <a:srgbClr val="C81E60"/>
                </a:solidFill>
              </a:rPr>
              <a:t>Des bonnes pratiques </a:t>
            </a:r>
            <a:r>
              <a:rPr lang="fr-FR" sz="1800" dirty="0" smtClean="0"/>
              <a:t>:</a:t>
            </a:r>
          </a:p>
          <a:p>
            <a:pPr marL="95250" lvl="1" indent="0"/>
            <a:r>
              <a:rPr lang="fr-FR" sz="1600" dirty="0" smtClean="0"/>
              <a:t>Mettre à jour son budget très régulièrement</a:t>
            </a:r>
          </a:p>
          <a:p>
            <a:pPr marL="95250" lvl="1" indent="0"/>
            <a:r>
              <a:rPr lang="fr-FR" sz="1600" dirty="0" smtClean="0"/>
              <a:t>Classer chaque dépense par catégorie</a:t>
            </a:r>
          </a:p>
          <a:p>
            <a:pPr marL="95250" lvl="1" indent="0"/>
            <a:r>
              <a:rPr lang="fr-FR" sz="1600" dirty="0"/>
              <a:t>Réduire au maximum les dépenses régulières </a:t>
            </a:r>
            <a:endParaRPr lang="fr-FR" sz="1600" dirty="0" smtClean="0"/>
          </a:p>
          <a:p>
            <a:pPr marL="361950" lvl="1" indent="-266700"/>
            <a:r>
              <a:rPr lang="fr-FR" sz="1600" dirty="0" smtClean="0"/>
              <a:t>Toujours s’interroger sur l’utilité d’une dépense occasionnelle.</a:t>
            </a:r>
          </a:p>
        </p:txBody>
      </p:sp>
      <p:sp>
        <p:nvSpPr>
          <p:cNvPr id="38" name="Espace réservé du contenu 2"/>
          <p:cNvSpPr txBox="1">
            <a:spLocks/>
          </p:cNvSpPr>
          <p:nvPr/>
        </p:nvSpPr>
        <p:spPr>
          <a:xfrm>
            <a:off x="7439432" y="4983019"/>
            <a:ext cx="3558136" cy="1070549"/>
          </a:xfrm>
          <a:prstGeom prst="rect">
            <a:avLst/>
          </a:prstGeom>
        </p:spPr>
        <p:txBody>
          <a:bodyPr wrap="square">
            <a:spAutoFit/>
          </a:bodyPr>
          <a:lstStyle>
            <a:lvl1pPr marL="457200" indent="-457200" algn="l" defTabSz="914400" rtl="0" eaLnBrk="1" latinLnBrk="0" hangingPunct="1">
              <a:lnSpc>
                <a:spcPct val="90000"/>
              </a:lnSpc>
              <a:spcBef>
                <a:spcPts val="1000"/>
              </a:spcBef>
              <a:buFontTx/>
              <a:buBlip>
                <a:blip r:embed="rId3"/>
              </a:buBlip>
              <a:defRPr sz="2800" kern="1200">
                <a:solidFill>
                  <a:srgbClr val="C92360"/>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FontTx/>
              <a:buBlip>
                <a:blip r:embed="rId4"/>
              </a:buBlip>
              <a:defRPr sz="2400" kern="1200">
                <a:solidFill>
                  <a:srgbClr val="002060"/>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FontTx/>
              <a:buBlip>
                <a:blip r:embed="rId5"/>
              </a:buBlip>
              <a:defRPr sz="2000" kern="1200">
                <a:solidFill>
                  <a:srgbClr val="E06F17"/>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Tx/>
              <a:buBlip>
                <a:blip r:embed="rId6"/>
              </a:buBlip>
              <a:defRPr sz="1800" kern="1200">
                <a:solidFill>
                  <a:srgbClr val="726F6D"/>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2550" lvl="1" indent="0">
              <a:buFontTx/>
              <a:buNone/>
            </a:pPr>
            <a:r>
              <a:rPr lang="fr-FR" sz="1800" b="1" u="sng" dirty="0" smtClean="0">
                <a:solidFill>
                  <a:srgbClr val="C81E60"/>
                </a:solidFill>
              </a:rPr>
              <a:t>Des </a:t>
            </a:r>
            <a:r>
              <a:rPr lang="fr-FR" sz="1800" b="1" u="sng" dirty="0">
                <a:solidFill>
                  <a:srgbClr val="C81E60"/>
                </a:solidFill>
              </a:rPr>
              <a:t>applications </a:t>
            </a:r>
            <a:r>
              <a:rPr lang="fr-FR" sz="1600" dirty="0"/>
              <a:t>pour </a:t>
            </a:r>
            <a:r>
              <a:rPr lang="fr-FR" sz="1600" dirty="0" smtClean="0"/>
              <a:t>faciliter        </a:t>
            </a:r>
            <a:r>
              <a:rPr lang="fr-FR" sz="1600" dirty="0"/>
              <a:t>la </a:t>
            </a:r>
            <a:r>
              <a:rPr lang="fr-FR" sz="1600" dirty="0" smtClean="0"/>
              <a:t>gestion </a:t>
            </a:r>
            <a:r>
              <a:rPr lang="fr-FR" sz="1600" dirty="0"/>
              <a:t>d’un budget </a:t>
            </a:r>
            <a:r>
              <a:rPr lang="fr-FR" sz="1600" dirty="0" smtClean="0"/>
              <a:t>: </a:t>
            </a:r>
          </a:p>
          <a:p>
            <a:pPr marL="82550" lvl="1" indent="0">
              <a:buFontTx/>
              <a:buNone/>
            </a:pPr>
            <a:r>
              <a:rPr lang="fr-FR" sz="1600" b="1" u="sng" dirty="0" smtClean="0">
                <a:solidFill>
                  <a:srgbClr val="0070C0"/>
                </a:solidFill>
                <a:ea typeface="Myriad Pro"/>
              </a:rPr>
              <a:t>Pilote </a:t>
            </a:r>
            <a:r>
              <a:rPr lang="fr-FR" sz="1600" b="1" u="sng" dirty="0">
                <a:solidFill>
                  <a:srgbClr val="0070C0"/>
                </a:solidFill>
                <a:ea typeface="Myriad Pro"/>
              </a:rPr>
              <a:t>Budget et Pilote Dépenses</a:t>
            </a:r>
            <a:r>
              <a:rPr lang="fr-FR" sz="1600" dirty="0" smtClean="0">
                <a:solidFill>
                  <a:srgbClr val="0070C0"/>
                </a:solidFill>
              </a:rPr>
              <a:t> </a:t>
            </a:r>
            <a:r>
              <a:rPr lang="fr-FR" sz="1600" dirty="0" smtClean="0"/>
              <a:t>par exemple.</a:t>
            </a:r>
            <a:endParaRPr lang="fr-FR" sz="1600" dirty="0"/>
          </a:p>
        </p:txBody>
      </p:sp>
      <p:pic>
        <p:nvPicPr>
          <p:cNvPr id="29" name="Imag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42" name="Image 4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53365" y="3779974"/>
            <a:ext cx="4450295" cy="519526"/>
          </a:xfrm>
          <a:prstGeom prst="rect">
            <a:avLst/>
          </a:prstGeom>
        </p:spPr>
      </p:pic>
      <p:sp>
        <p:nvSpPr>
          <p:cNvPr id="25" name="Bouton d'action : Accueil 24">
            <a:hlinkClick r:id="rId9" action="ppaction://hlinksldjump" highlightClick="1"/>
          </p:cNvPr>
          <p:cNvSpPr/>
          <p:nvPr/>
        </p:nvSpPr>
        <p:spPr>
          <a:xfrm>
            <a:off x="251148" y="553232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8285438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13</a:t>
            </a:fld>
            <a:endParaRPr lang="fr-FR" dirty="0"/>
          </a:p>
        </p:txBody>
      </p:sp>
      <p:pic>
        <p:nvPicPr>
          <p:cNvPr id="14" name="Image 13">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502032"/>
            <a:ext cx="1660852" cy="1660852"/>
          </a:xfrm>
          <a:prstGeom prst="rect">
            <a:avLst/>
          </a:prstGeom>
        </p:spPr>
      </p:pic>
      <p:pic>
        <p:nvPicPr>
          <p:cNvPr id="17" name="Espace réservé du contenu 7"/>
          <p:cNvPicPr>
            <a:picLocks noGrp="1" noChangeAspect="1"/>
          </p:cNvPicPr>
          <p:nvPr>
            <p:ph idx="4294967295"/>
          </p:nvPr>
        </p:nvPicPr>
        <p:blipFill>
          <a:blip r:embed="rId5">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5" name="Rectangle 14"/>
          <p:cNvSpPr/>
          <p:nvPr/>
        </p:nvSpPr>
        <p:spPr>
          <a:xfrm>
            <a:off x="2835088" y="1300135"/>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2 : </a:t>
            </a:r>
            <a:r>
              <a:rPr lang="fr-FR" sz="2800" b="1" dirty="0" smtClean="0">
                <a:solidFill>
                  <a:srgbClr val="213B76"/>
                </a:solidFill>
                <a:latin typeface="Arial" panose="020B0604020202020204" pitchFamily="34" charset="0"/>
              </a:rPr>
              <a:t>LE COMPTE BANCAIRE</a:t>
            </a:r>
            <a:endParaRPr lang="fr-FR" sz="2800" b="1" dirty="0">
              <a:solidFill>
                <a:srgbClr val="213B76"/>
              </a:solidFill>
              <a:latin typeface="Arial" panose="020B0604020202020204" pitchFamily="34" charset="0"/>
            </a:endParaRPr>
          </a:p>
        </p:txBody>
      </p:sp>
    </p:spTree>
    <p:extLst>
      <p:ext uri="{BB962C8B-B14F-4D97-AF65-F5344CB8AC3E}">
        <p14:creationId xmlns:p14="http://schemas.microsoft.com/office/powerpoint/2010/main" val="12536393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14</a:t>
            </a:fld>
            <a:endParaRPr lang="fr-FR" dirty="0"/>
          </a:p>
        </p:txBody>
      </p:sp>
      <p:pic>
        <p:nvPicPr>
          <p:cNvPr id="8" name="Espace réservé du contenu 7"/>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0" name="- verser des revenus"/>
          <p:cNvSpPr txBox="1"/>
          <p:nvPr/>
        </p:nvSpPr>
        <p:spPr>
          <a:xfrm>
            <a:off x="1844095" y="2680787"/>
            <a:ext cx="9071555" cy="33547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indent="498475" algn="just" defTabSz="849312">
              <a:spcBef>
                <a:spcPts val="400"/>
              </a:spcBef>
              <a:defRPr sz="2200" b="1">
                <a:solidFill>
                  <a:srgbClr val="002060"/>
                </a:solidFill>
                <a:latin typeface="Arial"/>
                <a:ea typeface="Arial"/>
                <a:cs typeface="Arial"/>
                <a:sym typeface="Arial"/>
              </a:defRPr>
            </a:lvl1pPr>
          </a:lstStyle>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a:t>
            </a:r>
            <a:r>
              <a:rPr lang="fr-FR" sz="2400" b="0" dirty="0">
                <a:solidFill>
                  <a:srgbClr val="213B76"/>
                </a:solidFill>
                <a:latin typeface="Arial" panose="020B0604020202020204" pitchFamily="34" charset="0"/>
                <a:cs typeface="Arial" panose="020B0604020202020204" pitchFamily="34" charset="0"/>
              </a:rPr>
              <a:t>Recevoir des </a:t>
            </a:r>
            <a:r>
              <a:rPr lang="fr-FR" sz="2400" b="0" dirty="0" smtClean="0">
                <a:solidFill>
                  <a:srgbClr val="213B76"/>
                </a:solidFill>
                <a:latin typeface="Arial" panose="020B0604020202020204" pitchFamily="34" charset="0"/>
                <a:cs typeface="Arial" panose="020B0604020202020204" pitchFamily="34" charset="0"/>
              </a:rPr>
              <a:t>revenus</a:t>
            </a: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Déposer </a:t>
            </a:r>
            <a:r>
              <a:rPr lang="fr-FR" sz="2400" b="0" dirty="0">
                <a:solidFill>
                  <a:srgbClr val="213B76"/>
                </a:solidFill>
                <a:latin typeface="Arial" panose="020B0604020202020204" pitchFamily="34" charset="0"/>
                <a:cs typeface="Arial" panose="020B0604020202020204" pitchFamily="34" charset="0"/>
              </a:rPr>
              <a:t>des chèques ou de l’argent liquide (billets et pièces</a:t>
            </a:r>
            <a:r>
              <a:rPr lang="fr-FR" sz="2400" b="0" dirty="0" smtClean="0">
                <a:solidFill>
                  <a:srgbClr val="213B76"/>
                </a:solidFill>
                <a:latin typeface="Arial" panose="020B0604020202020204" pitchFamily="34" charset="0"/>
                <a:cs typeface="Arial" panose="020B0604020202020204" pitchFamily="34" charset="0"/>
              </a:rPr>
              <a:t>)</a:t>
            </a:r>
          </a:p>
          <a:p>
            <a:pPr indent="0">
              <a:buSzPct val="125000"/>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Utiliser </a:t>
            </a:r>
            <a:r>
              <a:rPr lang="fr-FR" sz="2400" b="0" dirty="0">
                <a:solidFill>
                  <a:srgbClr val="213B76"/>
                </a:solidFill>
                <a:latin typeface="Arial" panose="020B0604020202020204" pitchFamily="34" charset="0"/>
                <a:cs typeface="Arial" panose="020B0604020202020204" pitchFamily="34" charset="0"/>
              </a:rPr>
              <a:t>l’argent du compte : retrait d’argent liquide, paiement par carte, virement, etc. </a:t>
            </a:r>
          </a:p>
          <a:p>
            <a:pPr marL="342900" indent="-342900">
              <a:buSzPct val="125000"/>
              <a:buBlip>
                <a:blip r:embed="rId4"/>
              </a:buBlip>
            </a:pPr>
            <a:endParaRPr lang="fr-FR" sz="2400" b="0" dirty="0">
              <a:solidFill>
                <a:srgbClr val="213B76"/>
              </a:solidFill>
              <a:latin typeface="Arial" panose="020B0604020202020204" pitchFamily="34" charset="0"/>
              <a:cs typeface="Arial" panose="020B0604020202020204" pitchFamily="34" charset="0"/>
            </a:endParaRPr>
          </a:p>
          <a:p>
            <a:pPr marL="342900" indent="-342900">
              <a:buSzPct val="125000"/>
              <a:buBlip>
                <a:blip r:embed="rId4"/>
              </a:buBlip>
            </a:pPr>
            <a:r>
              <a:rPr lang="fr-FR" sz="2400" b="0" dirty="0" smtClean="0">
                <a:solidFill>
                  <a:srgbClr val="213B76"/>
                </a:solidFill>
                <a:latin typeface="Arial" panose="020B0604020202020204" pitchFamily="34" charset="0"/>
                <a:cs typeface="Arial" panose="020B0604020202020204" pitchFamily="34" charset="0"/>
              </a:rPr>
              <a:t> Régler </a:t>
            </a:r>
            <a:r>
              <a:rPr lang="fr-FR" sz="2400" b="0" dirty="0">
                <a:solidFill>
                  <a:srgbClr val="213B76"/>
                </a:solidFill>
                <a:latin typeface="Arial" panose="020B0604020202020204" pitchFamily="34" charset="0"/>
                <a:cs typeface="Arial" panose="020B0604020202020204" pitchFamily="34" charset="0"/>
              </a:rPr>
              <a:t>les </a:t>
            </a:r>
            <a:r>
              <a:rPr lang="fr-FR" sz="2400" b="0" dirty="0" smtClean="0">
                <a:solidFill>
                  <a:srgbClr val="213B76"/>
                </a:solidFill>
                <a:latin typeface="Arial" panose="020B0604020202020204" pitchFamily="34" charset="0"/>
                <a:cs typeface="Arial" panose="020B0604020202020204" pitchFamily="34" charset="0"/>
              </a:rPr>
              <a:t>factures</a:t>
            </a:r>
            <a:endParaRPr lang="fr-FR" sz="2400" b="0" dirty="0">
              <a:solidFill>
                <a:srgbClr val="213B76"/>
              </a:solidFill>
              <a:latin typeface="Arial" panose="020B0604020202020204" pitchFamily="34" charset="0"/>
              <a:cs typeface="Arial" panose="020B0604020202020204" pitchFamily="34" charset="0"/>
            </a:endParaRPr>
          </a:p>
        </p:txBody>
      </p:sp>
      <p:grpSp>
        <p:nvGrpSpPr>
          <p:cNvPr id="3" name="Groupe 2"/>
          <p:cNvGrpSpPr/>
          <p:nvPr/>
        </p:nvGrpSpPr>
        <p:grpSpPr>
          <a:xfrm>
            <a:off x="642258" y="1665327"/>
            <a:ext cx="9356901" cy="735806"/>
            <a:chOff x="1574874" y="1701573"/>
            <a:chExt cx="9356901" cy="735806"/>
          </a:xfrm>
        </p:grpSpPr>
        <p:pic>
          <p:nvPicPr>
            <p:cNvPr id="9" name="Imag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4874" y="1701573"/>
              <a:ext cx="981075" cy="735806"/>
            </a:xfrm>
            <a:prstGeom prst="rect">
              <a:avLst/>
            </a:prstGeom>
          </p:spPr>
        </p:pic>
        <p:sp>
          <p:nvSpPr>
            <p:cNvPr id="11" name="Espace réservé du texte 1"/>
            <p:cNvSpPr txBox="1"/>
            <p:nvPr/>
          </p:nvSpPr>
          <p:spPr>
            <a:xfrm>
              <a:off x="2776711" y="1802439"/>
              <a:ext cx="8155064" cy="5232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a:solidFill>
                    <a:srgbClr val="C92360"/>
                  </a:solidFill>
                  <a:latin typeface="Arial" panose="020B0604020202020204" pitchFamily="34" charset="0"/>
                  <a:ea typeface="+mn-ea"/>
                  <a:cs typeface="Arial" panose="020B0604020202020204" pitchFamily="34" charset="0"/>
                </a:rPr>
                <a:t>Que </a:t>
              </a:r>
              <a:r>
                <a:rPr lang="fr-FR" sz="2800" dirty="0" smtClean="0">
                  <a:solidFill>
                    <a:srgbClr val="C92360"/>
                  </a:solidFill>
                  <a:latin typeface="Arial" panose="020B0604020202020204" pitchFamily="34" charset="0"/>
                  <a:ea typeface="+mn-ea"/>
                  <a:cs typeface="Arial" panose="020B0604020202020204" pitchFamily="34" charset="0"/>
                </a:rPr>
                <a:t>puis-je </a:t>
              </a:r>
              <a:r>
                <a:rPr lang="fr-FR" sz="2800" dirty="0">
                  <a:solidFill>
                    <a:srgbClr val="C92360"/>
                  </a:solidFill>
                  <a:latin typeface="Arial" panose="020B0604020202020204" pitchFamily="34" charset="0"/>
                  <a:ea typeface="+mn-ea"/>
                  <a:cs typeface="Arial" panose="020B0604020202020204" pitchFamily="34" charset="0"/>
                </a:rPr>
                <a:t>faire avec un compte bancaire ?</a:t>
              </a:r>
            </a:p>
          </p:txBody>
        </p:sp>
      </p:gr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01884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15</a:t>
            </a:fld>
            <a:endParaRPr lang="fr-FR" dirty="0"/>
          </a:p>
        </p:txBody>
      </p:sp>
      <p:sp>
        <p:nvSpPr>
          <p:cNvPr id="4" name="Titre 3"/>
          <p:cNvSpPr>
            <a:spLocks noGrp="1"/>
          </p:cNvSpPr>
          <p:nvPr>
            <p:ph type="title"/>
          </p:nvPr>
        </p:nvSpPr>
        <p:spPr>
          <a:xfrm>
            <a:off x="730489" y="264529"/>
            <a:ext cx="9930492" cy="646331"/>
          </a:xfrm>
          <a:prstGeom prst="rect">
            <a:avLst/>
          </a:prstGeom>
        </p:spPr>
        <p:txBody>
          <a:bodyPr/>
          <a:lstStyle/>
          <a:p>
            <a:pPr marL="0" indent="0">
              <a:buNone/>
            </a:pPr>
            <a:r>
              <a:rPr lang="fr-FR" sz="4000" dirty="0" smtClean="0"/>
              <a:t>2. LE </a:t>
            </a:r>
            <a:r>
              <a:rPr lang="fr-FR" sz="4000" dirty="0"/>
              <a:t>COMPTE BANCAIRE</a:t>
            </a:r>
          </a:p>
        </p:txBody>
      </p:sp>
      <p:pic>
        <p:nvPicPr>
          <p:cNvPr id="5" name="Espace réservé du contenu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6" name="Rectangle à coins arrondis 5"/>
          <p:cNvSpPr/>
          <p:nvPr/>
        </p:nvSpPr>
        <p:spPr>
          <a:xfrm>
            <a:off x="786625" y="2184066"/>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à coins arrondis 6"/>
          <p:cNvSpPr/>
          <p:nvPr/>
        </p:nvSpPr>
        <p:spPr>
          <a:xfrm>
            <a:off x="974741" y="2389709"/>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213B76"/>
                </a:solidFill>
                <a:latin typeface="Arial" panose="020B0604020202020204" pitchFamily="34" charset="0"/>
                <a:cs typeface="Arial" panose="020B0604020202020204" pitchFamily="34" charset="0"/>
              </a:rPr>
              <a:t>Ressources</a:t>
            </a:r>
          </a:p>
        </p:txBody>
      </p:sp>
      <p:sp>
        <p:nvSpPr>
          <p:cNvPr id="9" name="Moins 18"/>
          <p:cNvSpPr/>
          <p:nvPr/>
        </p:nvSpPr>
        <p:spPr>
          <a:xfrm>
            <a:off x="3977805" y="2643487"/>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10" name="Rectangle à coins arrondis 9"/>
          <p:cNvSpPr/>
          <p:nvPr/>
        </p:nvSpPr>
        <p:spPr>
          <a:xfrm>
            <a:off x="4874225" y="2389709"/>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200" b="1" dirty="0">
                <a:solidFill>
                  <a:srgbClr val="C92360"/>
                </a:solidFill>
                <a:latin typeface="Arial" panose="020B0604020202020204" pitchFamily="34" charset="0"/>
                <a:cs typeface="Arial" panose="020B0604020202020204" pitchFamily="34" charset="0"/>
              </a:rPr>
              <a:t>Dépenses</a:t>
            </a:r>
          </a:p>
        </p:txBody>
      </p:sp>
      <p:sp>
        <p:nvSpPr>
          <p:cNvPr id="12" name="Égal 3"/>
          <p:cNvSpPr/>
          <p:nvPr/>
        </p:nvSpPr>
        <p:spPr>
          <a:xfrm>
            <a:off x="8026210" y="2541130"/>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13" name="Rectangle à coins arrondis 12"/>
          <p:cNvSpPr/>
          <p:nvPr/>
        </p:nvSpPr>
        <p:spPr>
          <a:xfrm>
            <a:off x="8968005" y="2389709"/>
            <a:ext cx="2136600" cy="591794"/>
          </a:xfrm>
          <a:prstGeom prst="roundRect">
            <a:avLst>
              <a:gd name="adj" fmla="val 0"/>
            </a:avLst>
          </a:prstGeom>
          <a:solidFill>
            <a:srgbClr val="F2F2F2"/>
          </a:solidFill>
          <a:ln w="38100">
            <a:solidFill>
              <a:srgbClr val="E471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rgbClr val="E06F17"/>
                </a:solidFill>
                <a:latin typeface="Arial" panose="020B0604020202020204" pitchFamily="34" charset="0"/>
                <a:cs typeface="Arial" panose="020B0604020202020204" pitchFamily="34" charset="0"/>
              </a:rPr>
              <a:t>Solde</a:t>
            </a:r>
            <a:endParaRPr lang="fr-FR" sz="2400" b="1" dirty="0">
              <a:solidFill>
                <a:srgbClr val="E06F17"/>
              </a:solidFill>
              <a:latin typeface="Arial" panose="020B0604020202020204" pitchFamily="34" charset="0"/>
              <a:cs typeface="Arial" panose="020B0604020202020204" pitchFamily="34" charset="0"/>
            </a:endParaRPr>
          </a:p>
        </p:txBody>
      </p:sp>
      <p:sp>
        <p:nvSpPr>
          <p:cNvPr id="15" name="Rectangle à coins arrondis 14"/>
          <p:cNvSpPr/>
          <p:nvPr/>
        </p:nvSpPr>
        <p:spPr>
          <a:xfrm>
            <a:off x="837068" y="3618700"/>
            <a:ext cx="2321922" cy="1875623"/>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txBox="1">
            <a:spLocks/>
          </p:cNvSpPr>
          <p:nvPr/>
        </p:nvSpPr>
        <p:spPr>
          <a:xfrm>
            <a:off x="1022669" y="4012657"/>
            <a:ext cx="1950719" cy="1214500"/>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1 200 €</a:t>
            </a:r>
          </a:p>
        </p:txBody>
      </p:sp>
      <p:sp>
        <p:nvSpPr>
          <p:cNvPr id="17" name="Rectangle à coins arrondis 16"/>
          <p:cNvSpPr/>
          <p:nvPr/>
        </p:nvSpPr>
        <p:spPr>
          <a:xfrm>
            <a:off x="3397390" y="3771900"/>
            <a:ext cx="2321922" cy="1722016"/>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Espace réservé du contenu 7"/>
          <p:cNvSpPr txBox="1">
            <a:spLocks/>
          </p:cNvSpPr>
          <p:nvPr/>
        </p:nvSpPr>
        <p:spPr>
          <a:xfrm>
            <a:off x="3428833" y="3981270"/>
            <a:ext cx="2266902"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1 150 €</a:t>
            </a:r>
          </a:p>
        </p:txBody>
      </p:sp>
      <p:sp>
        <p:nvSpPr>
          <p:cNvPr id="19" name="Rectangle à coins arrondis 18"/>
          <p:cNvSpPr/>
          <p:nvPr/>
        </p:nvSpPr>
        <p:spPr>
          <a:xfrm>
            <a:off x="6798109" y="3481624"/>
            <a:ext cx="2321922" cy="2028457"/>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Espace réservé du contenu 7"/>
          <p:cNvSpPr txBox="1">
            <a:spLocks/>
          </p:cNvSpPr>
          <p:nvPr/>
        </p:nvSpPr>
        <p:spPr>
          <a:xfrm>
            <a:off x="6838212" y="3756147"/>
            <a:ext cx="2241715"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t>Ressources</a:t>
            </a:r>
          </a:p>
          <a:p>
            <a:pPr marL="0" indent="0" algn="ctr">
              <a:lnSpc>
                <a:spcPct val="100000"/>
              </a:lnSpc>
              <a:spcBef>
                <a:spcPts val="0"/>
              </a:spcBef>
              <a:buFont typeface="Arial" panose="020B0604020202020204" pitchFamily="34" charset="0"/>
              <a:buNone/>
            </a:pPr>
            <a:r>
              <a:rPr lang="fr-FR" sz="2200" b="1" dirty="0" smtClean="0"/>
              <a:t>(crédit)</a:t>
            </a:r>
          </a:p>
          <a:p>
            <a:pPr marL="0" indent="0" algn="ctr">
              <a:lnSpc>
                <a:spcPct val="150000"/>
              </a:lnSpc>
              <a:spcBef>
                <a:spcPts val="0"/>
              </a:spcBef>
              <a:buFont typeface="Arial" panose="020B0604020202020204" pitchFamily="34" charset="0"/>
              <a:buNone/>
            </a:pPr>
            <a:r>
              <a:rPr lang="fr-FR" sz="2200" b="1" dirty="0" smtClean="0"/>
              <a:t>1 450 €</a:t>
            </a:r>
          </a:p>
        </p:txBody>
      </p:sp>
      <p:sp>
        <p:nvSpPr>
          <p:cNvPr id="21" name="Rectangle à coins arrondis 20"/>
          <p:cNvSpPr/>
          <p:nvPr/>
        </p:nvSpPr>
        <p:spPr>
          <a:xfrm>
            <a:off x="9372187" y="3279487"/>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Espace réservé du contenu 7"/>
          <p:cNvSpPr txBox="1">
            <a:spLocks/>
          </p:cNvSpPr>
          <p:nvPr/>
        </p:nvSpPr>
        <p:spPr>
          <a:xfrm>
            <a:off x="9420314" y="3761763"/>
            <a:ext cx="2225668" cy="1277273"/>
          </a:xfrm>
          <a:prstGeom prst="rect">
            <a:avLst/>
          </a:prstGeom>
        </p:spPr>
        <p:txBody>
          <a:bodyPr wrap="square" anchor="ctr">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Font typeface="Arial" panose="020B0604020202020204" pitchFamily="34" charset="0"/>
              <a:buNone/>
            </a:pPr>
            <a:r>
              <a:rPr lang="fr-FR" sz="2200" b="1" dirty="0" smtClean="0">
                <a:solidFill>
                  <a:srgbClr val="C92360"/>
                </a:solidFill>
              </a:rPr>
              <a:t>Dépenses</a:t>
            </a:r>
          </a:p>
          <a:p>
            <a:pPr marL="0" indent="0" algn="ctr">
              <a:lnSpc>
                <a:spcPct val="100000"/>
              </a:lnSpc>
              <a:spcBef>
                <a:spcPts val="0"/>
              </a:spcBef>
              <a:buFont typeface="Arial" panose="020B0604020202020204" pitchFamily="34" charset="0"/>
              <a:buNone/>
            </a:pPr>
            <a:r>
              <a:rPr lang="fr-FR" sz="2200" b="1" dirty="0" smtClean="0">
                <a:solidFill>
                  <a:srgbClr val="C92360"/>
                </a:solidFill>
              </a:rPr>
              <a:t>(débit)</a:t>
            </a:r>
          </a:p>
          <a:p>
            <a:pPr marL="0" indent="0" algn="ctr">
              <a:lnSpc>
                <a:spcPct val="150000"/>
              </a:lnSpc>
              <a:spcBef>
                <a:spcPts val="0"/>
              </a:spcBef>
              <a:buFont typeface="Arial" panose="020B0604020202020204" pitchFamily="34" charset="0"/>
              <a:buNone/>
            </a:pPr>
            <a:r>
              <a:rPr lang="fr-FR" sz="2200" b="1" dirty="0" smtClean="0">
                <a:solidFill>
                  <a:srgbClr val="C92360"/>
                </a:solidFill>
              </a:rPr>
              <a:t>1 550 €</a:t>
            </a:r>
          </a:p>
        </p:txBody>
      </p:sp>
      <p:sp>
        <p:nvSpPr>
          <p:cNvPr id="23" name="Rectangle à coins arrondis 22"/>
          <p:cNvSpPr/>
          <p:nvPr/>
        </p:nvSpPr>
        <p:spPr>
          <a:xfrm>
            <a:off x="827859" y="5589549"/>
            <a:ext cx="4896000"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Espace réservé du contenu 7"/>
          <p:cNvSpPr txBox="1">
            <a:spLocks/>
          </p:cNvSpPr>
          <p:nvPr/>
        </p:nvSpPr>
        <p:spPr>
          <a:xfrm>
            <a:off x="82785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5AA11C"/>
                </a:solidFill>
                <a:latin typeface="Arial"/>
                <a:ea typeface="Arial"/>
                <a:cs typeface="Arial"/>
                <a:sym typeface="Arial"/>
              </a:rPr>
              <a:t>Solde</a:t>
            </a:r>
            <a:r>
              <a:rPr lang="fr-FR" sz="1800" b="1" dirty="0" smtClean="0">
                <a:solidFill>
                  <a:srgbClr val="5AA11C"/>
                </a:solidFill>
                <a:latin typeface="Arial"/>
                <a:ea typeface="Arial"/>
                <a:cs typeface="Arial"/>
                <a:sym typeface="Arial"/>
              </a:rPr>
              <a:t> bancaire </a:t>
            </a:r>
            <a:r>
              <a:rPr lang="fr-FR" sz="1800" b="1" noProof="1" smtClean="0">
                <a:solidFill>
                  <a:srgbClr val="5AA11C"/>
                </a:solidFill>
                <a:latin typeface="Arial"/>
                <a:ea typeface="Arial"/>
                <a:cs typeface="Arial"/>
                <a:sym typeface="Arial"/>
              </a:rPr>
              <a:t>créditeur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5AA11C"/>
                </a:solidFill>
                <a:latin typeface="Arial"/>
                <a:ea typeface="Arial"/>
                <a:cs typeface="Arial"/>
                <a:sym typeface="Arial"/>
              </a:rPr>
              <a:t>+ 50 €</a:t>
            </a:r>
            <a:endParaRPr lang="fr-FR" sz="1800" b="1" dirty="0">
              <a:solidFill>
                <a:srgbClr val="5AA11C"/>
              </a:solidFill>
              <a:latin typeface="Arial"/>
              <a:ea typeface="Arial"/>
              <a:cs typeface="Arial"/>
              <a:sym typeface="Arial"/>
            </a:endParaRPr>
          </a:p>
        </p:txBody>
      </p:sp>
      <p:sp>
        <p:nvSpPr>
          <p:cNvPr id="25" name="Rectangle à coins arrondis 24"/>
          <p:cNvSpPr/>
          <p:nvPr/>
        </p:nvSpPr>
        <p:spPr>
          <a:xfrm>
            <a:off x="6798109" y="5574558"/>
            <a:ext cx="4896000"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26" name="Espace réservé du contenu 7"/>
          <p:cNvSpPr txBox="1">
            <a:spLocks/>
          </p:cNvSpPr>
          <p:nvPr/>
        </p:nvSpPr>
        <p:spPr>
          <a:xfrm>
            <a:off x="6798109" y="5646290"/>
            <a:ext cx="4895999" cy="618631"/>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defRPr sz="2200" b="1">
                <a:solidFill>
                  <a:srgbClr val="FFFFFF"/>
                </a:solidFill>
                <a:latin typeface="Arial"/>
                <a:ea typeface="Arial"/>
                <a:cs typeface="Arial"/>
                <a:sym typeface="Arial"/>
              </a:defRPr>
            </a:pPr>
            <a:r>
              <a:rPr lang="fr-FR" sz="1800" b="1" noProof="1" smtClean="0">
                <a:solidFill>
                  <a:srgbClr val="C00000"/>
                </a:solidFill>
                <a:latin typeface="Arial"/>
                <a:ea typeface="Arial"/>
                <a:cs typeface="Arial"/>
                <a:sym typeface="Arial"/>
              </a:rPr>
              <a:t>Solde</a:t>
            </a:r>
            <a:r>
              <a:rPr lang="fr-FR" sz="1800" b="1" dirty="0" smtClean="0">
                <a:solidFill>
                  <a:srgbClr val="C00000"/>
                </a:solidFill>
                <a:latin typeface="Arial"/>
                <a:ea typeface="Arial"/>
                <a:cs typeface="Arial"/>
                <a:sym typeface="Arial"/>
              </a:rPr>
              <a:t> bancaire </a:t>
            </a:r>
            <a:r>
              <a:rPr lang="fr-FR" sz="1800" b="1" noProof="1" smtClean="0">
                <a:solidFill>
                  <a:srgbClr val="C00000"/>
                </a:solidFill>
                <a:latin typeface="Arial"/>
                <a:ea typeface="Arial"/>
                <a:cs typeface="Arial"/>
                <a:sym typeface="Arial"/>
              </a:rPr>
              <a:t>débiteur</a:t>
            </a:r>
          </a:p>
          <a:p>
            <a:pPr marL="0" indent="0" algn="ctr">
              <a:lnSpc>
                <a:spcPct val="100000"/>
              </a:lnSpc>
              <a:spcBef>
                <a:spcPts val="0"/>
              </a:spcBef>
              <a:buFont typeface="Arial" panose="020B0604020202020204" pitchFamily="34" charset="0"/>
              <a:buNone/>
              <a:defRPr sz="2200" b="1">
                <a:solidFill>
                  <a:srgbClr val="FFFFFF"/>
                </a:solidFill>
                <a:latin typeface="Arial"/>
                <a:ea typeface="Arial"/>
                <a:cs typeface="Arial"/>
                <a:sym typeface="Arial"/>
              </a:defRPr>
            </a:pPr>
            <a:r>
              <a:rPr lang="fr-FR" sz="1800" b="1" dirty="0" smtClean="0">
                <a:solidFill>
                  <a:srgbClr val="C00000"/>
                </a:solidFill>
                <a:latin typeface="Arial"/>
                <a:ea typeface="Arial"/>
                <a:cs typeface="Arial"/>
                <a:sym typeface="Arial"/>
              </a:rPr>
              <a:t>  - 100 €</a:t>
            </a:r>
            <a:endParaRPr lang="fr-FR" sz="1800" b="1" dirty="0">
              <a:solidFill>
                <a:srgbClr val="C00000"/>
              </a:solidFill>
              <a:latin typeface="Arial"/>
              <a:ea typeface="Arial"/>
              <a:cs typeface="Arial"/>
              <a:sym typeface="Arial"/>
            </a:endParaRPr>
          </a:p>
        </p:txBody>
      </p:sp>
      <p:sp>
        <p:nvSpPr>
          <p:cNvPr id="32" name="Espace réservé du texte 1"/>
          <p:cNvSpPr txBox="1"/>
          <p:nvPr/>
        </p:nvSpPr>
        <p:spPr>
          <a:xfrm>
            <a:off x="1619825" y="993803"/>
            <a:ext cx="8155064" cy="86946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Comment fonctionne un compte bancaire ?</a:t>
            </a:r>
          </a:p>
          <a:p>
            <a:pPr indent="0"/>
            <a:r>
              <a:rPr lang="fr-FR" sz="2000" dirty="0" smtClean="0">
                <a:solidFill>
                  <a:srgbClr val="213B76"/>
                </a:solidFill>
                <a:latin typeface="Arial" panose="020B0604020202020204" pitchFamily="34" charset="0"/>
                <a:cs typeface="Arial" panose="020B0604020202020204" pitchFamily="34" charset="0"/>
              </a:rPr>
              <a:t>Il enregistre les ressources et les dépenses.</a:t>
            </a:r>
            <a:endParaRPr lang="fr-FR" sz="2000" dirty="0">
              <a:solidFill>
                <a:srgbClr val="213B76"/>
              </a:solidFill>
              <a:latin typeface="Arial" panose="020B0604020202020204" pitchFamily="34" charset="0"/>
              <a:cs typeface="Arial" panose="020B0604020202020204" pitchFamily="34" charset="0"/>
            </a:endParaRPr>
          </a:p>
        </p:txBody>
      </p:sp>
      <p:pic>
        <p:nvPicPr>
          <p:cNvPr id="33"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638" y="1081731"/>
            <a:ext cx="882960" cy="662220"/>
          </a:xfrm>
          <a:prstGeom prst="rect">
            <a:avLst/>
          </a:prstGeom>
        </p:spPr>
      </p:pic>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14" name="Groupe 13"/>
          <p:cNvGrpSpPr>
            <a:grpSpLocks noChangeAspect="1"/>
          </p:cNvGrpSpPr>
          <p:nvPr/>
        </p:nvGrpSpPr>
        <p:grpSpPr>
          <a:xfrm rot="639195">
            <a:off x="10529866" y="4142945"/>
            <a:ext cx="1780950" cy="1780950"/>
            <a:chOff x="4562061" y="1237502"/>
            <a:chExt cx="4810124" cy="4810124"/>
          </a:xfrm>
        </p:grpSpPr>
        <p:sp>
          <p:nvSpPr>
            <p:cNvPr id="8" name="Triangle isocèle 7"/>
            <p:cNvSpPr/>
            <p:nvPr/>
          </p:nvSpPr>
          <p:spPr>
            <a:xfrm>
              <a:off x="4717722" y="1554858"/>
              <a:ext cx="4533448" cy="4101814"/>
            </a:xfrm>
            <a:custGeom>
              <a:avLst/>
              <a:gdLst>
                <a:gd name="connsiteX0" fmla="*/ 0 w 4237002"/>
                <a:gd name="connsiteY0" fmla="*/ 3718079 h 3718079"/>
                <a:gd name="connsiteX1" fmla="*/ 2253577 w 4237002"/>
                <a:gd name="connsiteY1" fmla="*/ 0 h 3718079"/>
                <a:gd name="connsiteX2" fmla="*/ 4237002 w 4237002"/>
                <a:gd name="connsiteY2" fmla="*/ 3718079 h 3718079"/>
                <a:gd name="connsiteX3" fmla="*/ 0 w 4237002"/>
                <a:gd name="connsiteY3" fmla="*/ 3718079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581445 h 3718079"/>
                <a:gd name="connsiteX1" fmla="*/ 2043370 w 4026795"/>
                <a:gd name="connsiteY1" fmla="*/ 0 h 3718079"/>
                <a:gd name="connsiteX2" fmla="*/ 4026795 w 4026795"/>
                <a:gd name="connsiteY2" fmla="*/ 3718079 h 3718079"/>
                <a:gd name="connsiteX3" fmla="*/ 0 w 4026795"/>
                <a:gd name="connsiteY3" fmla="*/ 3581445 h 3718079"/>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4026795"/>
                <a:gd name="connsiteY0" fmla="*/ 3318687 h 3455321"/>
                <a:gd name="connsiteX1" fmla="*/ 2011839 w 4026795"/>
                <a:gd name="connsiteY1" fmla="*/ 0 h 3455321"/>
                <a:gd name="connsiteX2" fmla="*/ 4026795 w 4026795"/>
                <a:gd name="connsiteY2" fmla="*/ 3455321 h 3455321"/>
                <a:gd name="connsiteX3" fmla="*/ 0 w 4026795"/>
                <a:gd name="connsiteY3" fmla="*/ 3318687 h 3455321"/>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18687"/>
                <a:gd name="connsiteX1" fmla="*/ 2011839 w 3753526"/>
                <a:gd name="connsiteY1" fmla="*/ 0 h 3318687"/>
                <a:gd name="connsiteX2" fmla="*/ 3753526 w 3753526"/>
                <a:gd name="connsiteY2" fmla="*/ 3287156 h 3318687"/>
                <a:gd name="connsiteX3" fmla="*/ 0 w 3753526"/>
                <a:gd name="connsiteY3" fmla="*/ 3318687 h 3318687"/>
                <a:gd name="connsiteX0" fmla="*/ 0 w 3753526"/>
                <a:gd name="connsiteY0" fmla="*/ 3318687 h 3349803"/>
                <a:gd name="connsiteX1" fmla="*/ 2011839 w 3753526"/>
                <a:gd name="connsiteY1" fmla="*/ 0 h 3349803"/>
                <a:gd name="connsiteX2" fmla="*/ 3753526 w 3753526"/>
                <a:gd name="connsiteY2" fmla="*/ 3287156 h 3349803"/>
                <a:gd name="connsiteX3" fmla="*/ 0 w 3753526"/>
                <a:gd name="connsiteY3" fmla="*/ 3318687 h 3349803"/>
                <a:gd name="connsiteX0" fmla="*/ 0 w 3753526"/>
                <a:gd name="connsiteY0" fmla="*/ 3318687 h 3377556"/>
                <a:gd name="connsiteX1" fmla="*/ 2011839 w 3753526"/>
                <a:gd name="connsiteY1" fmla="*/ 0 h 3377556"/>
                <a:gd name="connsiteX2" fmla="*/ 3753526 w 3753526"/>
                <a:gd name="connsiteY2" fmla="*/ 3287156 h 3377556"/>
                <a:gd name="connsiteX3" fmla="*/ 0 w 3753526"/>
                <a:gd name="connsiteY3" fmla="*/ 3318687 h 3377556"/>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 name="connsiteX0" fmla="*/ 0 w 3753526"/>
                <a:gd name="connsiteY0" fmla="*/ 3318687 h 3396148"/>
                <a:gd name="connsiteX1" fmla="*/ 2011839 w 3753526"/>
                <a:gd name="connsiteY1" fmla="*/ 0 h 3396148"/>
                <a:gd name="connsiteX2" fmla="*/ 3753526 w 3753526"/>
                <a:gd name="connsiteY2" fmla="*/ 3287156 h 3396148"/>
                <a:gd name="connsiteX3" fmla="*/ 0 w 3753526"/>
                <a:gd name="connsiteY3" fmla="*/ 3318687 h 3396148"/>
              </a:gdLst>
              <a:ahLst/>
              <a:cxnLst>
                <a:cxn ang="0">
                  <a:pos x="connsiteX0" y="connsiteY0"/>
                </a:cxn>
                <a:cxn ang="0">
                  <a:pos x="connsiteX1" y="connsiteY1"/>
                </a:cxn>
                <a:cxn ang="0">
                  <a:pos x="connsiteX2" y="connsiteY2"/>
                </a:cxn>
                <a:cxn ang="0">
                  <a:pos x="connsiteX3" y="connsiteY3"/>
                </a:cxn>
              </a:cxnLst>
              <a:rect l="l" t="t" r="r" b="b"/>
              <a:pathLst>
                <a:path w="3753526" h="3396148">
                  <a:moveTo>
                    <a:pt x="0" y="3318687"/>
                  </a:moveTo>
                  <a:cubicBezTo>
                    <a:pt x="639082" y="2114361"/>
                    <a:pt x="1334162" y="812033"/>
                    <a:pt x="2011839" y="0"/>
                  </a:cubicBezTo>
                  <a:cubicBezTo>
                    <a:pt x="2557367" y="121760"/>
                    <a:pt x="3229019" y="2114361"/>
                    <a:pt x="3753526" y="3287156"/>
                  </a:cubicBezTo>
                  <a:cubicBezTo>
                    <a:pt x="3185524" y="3518385"/>
                    <a:pt x="1251175" y="3308177"/>
                    <a:pt x="0" y="331868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4562061" y="1237502"/>
              <a:ext cx="4810124" cy="4810124"/>
            </a:xfrm>
            <a:prstGeom prst="rect">
              <a:avLst/>
            </a:prstGeom>
          </p:spPr>
        </p:pic>
      </p:grpSp>
      <p:sp>
        <p:nvSpPr>
          <p:cNvPr id="27" name="Rectangle à coins arrondis 26"/>
          <p:cNvSpPr/>
          <p:nvPr/>
        </p:nvSpPr>
        <p:spPr>
          <a:xfrm rot="711932">
            <a:off x="10763431" y="5677976"/>
            <a:ext cx="1045756" cy="340514"/>
          </a:xfrm>
          <a:prstGeom prst="roundRect">
            <a:avLst/>
          </a:prstGeom>
          <a:solidFill>
            <a:srgbClr val="E47117"/>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213B76"/>
                </a:solidFill>
                <a:effectLst/>
                <a:uFillTx/>
                <a:latin typeface="Arial" panose="020B0604020202020204" pitchFamily="34" charset="0"/>
                <a:sym typeface="Helvetica"/>
              </a:rPr>
              <a:t>Découvert</a:t>
            </a:r>
            <a:endParaRPr kumimoji="0" lang="fr-FR" sz="1400" b="1" i="0" u="none" strike="noStrike" cap="none" spc="0" normalizeH="0" baseline="0" dirty="0">
              <a:ln>
                <a:noFill/>
              </a:ln>
              <a:solidFill>
                <a:srgbClr val="213B76"/>
              </a:solidFill>
              <a:effectLst/>
              <a:uFillTx/>
              <a:latin typeface="Arial" panose="020B0604020202020204" pitchFamily="34" charset="0"/>
              <a:sym typeface="Helvetica"/>
            </a:endParaRPr>
          </a:p>
        </p:txBody>
      </p:sp>
    </p:spTree>
    <p:extLst>
      <p:ext uri="{BB962C8B-B14F-4D97-AF65-F5344CB8AC3E}">
        <p14:creationId xmlns:p14="http://schemas.microsoft.com/office/powerpoint/2010/main" val="2752797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2" grpId="0" animBg="1"/>
      <p:bldP spid="13" grpId="0" animBg="1"/>
      <p:bldP spid="15" grpId="0" animBg="1"/>
      <p:bldP spid="16" grpId="0"/>
      <p:bldP spid="17" grpId="0" animBg="1"/>
      <p:bldP spid="18" grpId="0"/>
      <p:bldP spid="19" grpId="0" animBg="1"/>
      <p:bldP spid="20" grpId="0"/>
      <p:bldP spid="21" grpId="0" animBg="1"/>
      <p:bldP spid="22" grpId="0"/>
      <p:bldP spid="23" grpId="0" animBg="1"/>
      <p:bldP spid="24" grpId="0"/>
      <p:bldP spid="25" grpId="0" animBg="1"/>
      <p:bldP spid="26" grpId="0"/>
      <p:bldP spid="32" grpId="0" uiExpand="1" build="p"/>
      <p:bldP spid="2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10907484" cy="646331"/>
          </a:xfrm>
        </p:spPr>
        <p:txBody>
          <a:bodyPr/>
          <a:lstStyle/>
          <a:p>
            <a:pPr marL="0" indent="0">
              <a:buNone/>
            </a:pPr>
            <a:r>
              <a:rPr lang="fr-FR" sz="4000" dirty="0" smtClean="0"/>
              <a:t>2. LE </a:t>
            </a:r>
            <a:r>
              <a:rPr lang="fr-FR" sz="4000" dirty="0"/>
              <a:t>COMPTE BANCAIRE</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16</a:t>
            </a:fld>
            <a:endParaRPr lang="fr-FR" dirty="0"/>
          </a:p>
        </p:txBody>
      </p:sp>
      <p:sp>
        <p:nvSpPr>
          <p:cNvPr id="5" name="Espace réservé du contenu 4"/>
          <p:cNvSpPr>
            <a:spLocks noGrp="1"/>
          </p:cNvSpPr>
          <p:nvPr>
            <p:ph idx="1"/>
          </p:nvPr>
        </p:nvSpPr>
        <p:spPr>
          <a:xfrm>
            <a:off x="1629719" y="2431819"/>
            <a:ext cx="7617152" cy="1217769"/>
          </a:xfrm>
        </p:spPr>
        <p:txBody>
          <a:bodyPr/>
          <a:lstStyle/>
          <a:p>
            <a:pPr marL="446088" lvl="1" indent="-446088"/>
            <a:r>
              <a:rPr lang="fr-FR" dirty="0" smtClean="0"/>
              <a:t>Je consulte régulièrement mon compte.</a:t>
            </a:r>
            <a:endParaRPr lang="fr-FR" dirty="0"/>
          </a:p>
          <a:p>
            <a:pPr marL="446088" lvl="1" indent="-446088"/>
            <a:r>
              <a:rPr lang="fr-FR" dirty="0"/>
              <a:t>Je prévois de disposer de l’argent nécessaire </a:t>
            </a:r>
            <a:endParaRPr lang="fr-FR" dirty="0" smtClean="0"/>
          </a:p>
          <a:p>
            <a:pPr marL="0" lvl="1" indent="0">
              <a:buNone/>
            </a:pPr>
            <a:r>
              <a:rPr lang="fr-FR" dirty="0"/>
              <a:t> </a:t>
            </a:r>
            <a:r>
              <a:rPr lang="fr-FR" dirty="0" smtClean="0"/>
              <a:t>     pour les </a:t>
            </a:r>
            <a:r>
              <a:rPr lang="fr-FR" dirty="0"/>
              <a:t>dépenses à </a:t>
            </a:r>
            <a:r>
              <a:rPr lang="fr-FR" dirty="0" smtClean="0"/>
              <a:t>venir.</a:t>
            </a:r>
          </a:p>
        </p:txBody>
      </p:sp>
      <p:sp>
        <p:nvSpPr>
          <p:cNvPr id="6" name="Espace réservé du texte 1"/>
          <p:cNvSpPr txBox="1"/>
          <p:nvPr/>
        </p:nvSpPr>
        <p:spPr>
          <a:xfrm>
            <a:off x="1629718" y="4091298"/>
            <a:ext cx="8921841" cy="138499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se passe-t-il si je paye par chèque, virement ou prélèvement alors que je n’ai pas assez d’argent sur mon compte ?</a:t>
            </a:r>
          </a:p>
        </p:txBody>
      </p:sp>
      <p:pic>
        <p:nvPicPr>
          <p:cNvPr id="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4049431"/>
            <a:ext cx="882960" cy="662220"/>
          </a:xfrm>
          <a:prstGeom prst="rect">
            <a:avLst/>
          </a:prstGeom>
        </p:spPr>
      </p:pic>
      <p:pic>
        <p:nvPicPr>
          <p:cNvPr id="8"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00483" y="201555"/>
            <a:ext cx="1028872" cy="1028872"/>
          </a:xfrm>
          <a:prstGeom prst="rect">
            <a:avLst/>
          </a:prstGeom>
        </p:spPr>
      </p:pic>
      <p:sp>
        <p:nvSpPr>
          <p:cNvPr id="12" name="Espace réservé du texte 1"/>
          <p:cNvSpPr txBox="1"/>
          <p:nvPr/>
        </p:nvSpPr>
        <p:spPr>
          <a:xfrm>
            <a:off x="1629718" y="1811466"/>
            <a:ext cx="8921841" cy="52321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458787" algn="just" defTabSz="781050">
              <a:spcBef>
                <a:spcPts val="300"/>
              </a:spcBef>
              <a:defRPr sz="2200" b="1">
                <a:solidFill>
                  <a:srgbClr val="002060"/>
                </a:solidFill>
                <a:latin typeface="Arial"/>
                <a:ea typeface="Arial"/>
                <a:cs typeface="Arial"/>
                <a:sym typeface="Arial"/>
              </a:defRPr>
            </a:lvl1pPr>
          </a:lstStyle>
          <a:p>
            <a:pPr indent="0"/>
            <a:r>
              <a:rPr lang="fr-FR" sz="2800" dirty="0" smtClean="0">
                <a:solidFill>
                  <a:srgbClr val="C92360"/>
                </a:solidFill>
                <a:latin typeface="Arial" panose="020B0604020202020204" pitchFamily="34" charset="0"/>
                <a:ea typeface="+mn-ea"/>
                <a:cs typeface="Arial" panose="020B0604020202020204" pitchFamily="34" charset="0"/>
              </a:rPr>
              <a:t>Que dois-je faire pour bien gérer mon compte ?</a:t>
            </a:r>
          </a:p>
        </p:txBody>
      </p:sp>
      <p:pic>
        <p:nvPicPr>
          <p:cNvPr id="13"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258" y="1769599"/>
            <a:ext cx="882960" cy="662220"/>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Rectangle à coins arrondis 15"/>
          <p:cNvSpPr/>
          <p:nvPr/>
        </p:nvSpPr>
        <p:spPr>
          <a:xfrm>
            <a:off x="7376160" y="352455"/>
            <a:ext cx="2126341"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ZoneTexte 17"/>
          <p:cNvSpPr txBox="1"/>
          <p:nvPr/>
        </p:nvSpPr>
        <p:spPr>
          <a:xfrm>
            <a:off x="7608012" y="426219"/>
            <a:ext cx="1662635" cy="523220"/>
          </a:xfrm>
          <a:prstGeom prst="rect">
            <a:avLst/>
          </a:prstGeom>
          <a:noFill/>
          <a:ln>
            <a:noFill/>
          </a:ln>
        </p:spPr>
        <p:txBody>
          <a:bodyPr wrap="none" rtlCol="0">
            <a:spAutoFit/>
          </a:bodyPr>
          <a:lstStyle/>
          <a:p>
            <a:r>
              <a:rPr lang="fr-FR" sz="2800" b="1" dirty="0">
                <a:solidFill>
                  <a:srgbClr val="213B76"/>
                </a:solidFill>
                <a:latin typeface="Arial" panose="020B0604020202020204" pitchFamily="34" charset="0"/>
                <a:cs typeface="Arial" panose="020B0604020202020204" pitchFamily="34" charset="0"/>
              </a:rPr>
              <a:t>À</a:t>
            </a:r>
            <a:r>
              <a:rPr lang="fr-FR" sz="2800" b="1" dirty="0" smtClean="0">
                <a:solidFill>
                  <a:srgbClr val="213B76"/>
                </a:solidFill>
                <a:latin typeface="Arial" panose="020B0604020202020204" pitchFamily="34" charset="0"/>
                <a:cs typeface="Arial" panose="020B0604020202020204" pitchFamily="34" charset="0"/>
              </a:rPr>
              <a:t> retenir</a:t>
            </a:r>
            <a:endParaRPr lang="fr-FR" sz="2800" b="1" dirty="0">
              <a:solidFill>
                <a:srgbClr val="213B76"/>
              </a:solidFill>
              <a:latin typeface="Arial" panose="020B0604020202020204" pitchFamily="34" charset="0"/>
              <a:cs typeface="Arial" panose="020B0604020202020204" pitchFamily="34" charset="0"/>
            </a:endParaRPr>
          </a:p>
        </p:txBody>
      </p:sp>
      <p:sp>
        <p:nvSpPr>
          <p:cNvPr id="15" name="Bouton d'action : Accueil 14">
            <a:hlinkClick r:id="rId5" action="ppaction://hlinksldjump" highlightClick="1"/>
          </p:cNvPr>
          <p:cNvSpPr/>
          <p:nvPr/>
        </p:nvSpPr>
        <p:spPr>
          <a:xfrm>
            <a:off x="326381" y="5672554"/>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25944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17</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545853" y="2378312"/>
            <a:ext cx="5143623" cy="2000548"/>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FINANCIÈRE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0" y="923391"/>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SECONDE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3178" y="2159386"/>
            <a:ext cx="1027776" cy="1027776"/>
          </a:xfrm>
          <a:prstGeom prst="rect">
            <a:avLst/>
          </a:prstGeom>
        </p:spPr>
      </p:pic>
      <p:pic>
        <p:nvPicPr>
          <p:cNvPr id="10" name="Imag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21976" y="2159386"/>
            <a:ext cx="1219200" cy="1219200"/>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1081" y="3576038"/>
            <a:ext cx="900990" cy="1017164"/>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80779" y="3576038"/>
            <a:ext cx="1080175" cy="1080175"/>
          </a:xfrm>
          <a:prstGeom prst="rect">
            <a:avLst/>
          </a:prstGeom>
        </p:spPr>
      </p:pic>
    </p:spTree>
    <p:extLst>
      <p:ext uri="{BB962C8B-B14F-4D97-AF65-F5344CB8AC3E}">
        <p14:creationId xmlns:p14="http://schemas.microsoft.com/office/powerpoint/2010/main" val="17472842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18</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835088" y="1288764"/>
            <a:ext cx="6521824"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3 : L’ÉPARGNE</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756064"/>
            <a:ext cx="1660852" cy="1660852"/>
          </a:xfrm>
          <a:prstGeom prst="rect">
            <a:avLst/>
          </a:prstGeom>
        </p:spPr>
      </p:pic>
    </p:spTree>
    <p:extLst>
      <p:ext uri="{BB962C8B-B14F-4D97-AF65-F5344CB8AC3E}">
        <p14:creationId xmlns:p14="http://schemas.microsoft.com/office/powerpoint/2010/main" val="2389205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19</a:t>
            </a:fld>
            <a:endParaRPr lang="fr-FR" dirty="0"/>
          </a:p>
        </p:txBody>
      </p:sp>
      <p:sp>
        <p:nvSpPr>
          <p:cNvPr id="5" name="- le laisser sur ton compte ;"/>
          <p:cNvSpPr txBox="1"/>
          <p:nvPr/>
        </p:nvSpPr>
        <p:spPr>
          <a:xfrm>
            <a:off x="2024564" y="3119160"/>
            <a:ext cx="92394" cy="498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6" name="- le placer dans un produit financier (épargne)"/>
          <p:cNvSpPr txBox="1"/>
          <p:nvPr/>
        </p:nvSpPr>
        <p:spPr>
          <a:xfrm>
            <a:off x="1909933" y="3599177"/>
            <a:ext cx="92394" cy="4985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200" dirty="0">
              <a:latin typeface="Myriad Pro" panose="020B0503030403020204"/>
            </a:endParaRPr>
          </a:p>
        </p:txBody>
      </p:sp>
      <p:sp>
        <p:nvSpPr>
          <p:cNvPr id="8" name="- le laisser sur ton compte ;"/>
          <p:cNvSpPr txBox="1"/>
          <p:nvPr/>
        </p:nvSpPr>
        <p:spPr>
          <a:xfrm>
            <a:off x="1956130" y="4061826"/>
            <a:ext cx="8404680" cy="2019010"/>
          </a:xfrm>
          <a:prstGeom prst="rect">
            <a:avLst/>
          </a:prstGeom>
          <a:no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financer un projet</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En cas de coup dur</a:t>
            </a:r>
          </a:p>
          <a:p>
            <a:pPr marL="342900" indent="-342900">
              <a:buSzPct val="125000"/>
              <a:buBlip>
                <a:blip r:embed="rId3"/>
              </a:buBlip>
            </a:pPr>
            <a:r>
              <a:rPr lang="fr-FR" b="0" dirty="0">
                <a:solidFill>
                  <a:srgbClr val="213B76"/>
                </a:solidFill>
                <a:latin typeface="Arial" panose="020B0604020202020204" pitchFamily="34" charset="0"/>
                <a:cs typeface="Arial" panose="020B0604020202020204" pitchFamily="34" charset="0"/>
              </a:rPr>
              <a:t>Pour espérer toucher des intérêts si j’ai placé mon argent sur un produit d’épargne</a:t>
            </a:r>
          </a:p>
        </p:txBody>
      </p:sp>
      <p:sp>
        <p:nvSpPr>
          <p:cNvPr id="7" name="Que peux-tu faire avec cet argent ?"/>
          <p:cNvSpPr txBox="1"/>
          <p:nvPr/>
        </p:nvSpPr>
        <p:spPr>
          <a:xfrm>
            <a:off x="1956130" y="3345643"/>
            <a:ext cx="9754108" cy="6093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a:spcBef>
                <a:spcPts val="0"/>
              </a:spcBef>
            </a:pPr>
            <a:r>
              <a:rPr lang="fr-FR" sz="2800" dirty="0" smtClean="0">
                <a:solidFill>
                  <a:srgbClr val="C92360"/>
                </a:solidFill>
                <a:latin typeface="Arial" panose="020B0604020202020204" pitchFamily="34" charset="0"/>
                <a:cs typeface="Arial" panose="020B0604020202020204" pitchFamily="34" charset="0"/>
              </a:rPr>
              <a:t>Pourquoi épargner ?</a:t>
            </a:r>
            <a:endParaRPr lang="fr-FR" sz="2800" dirty="0">
              <a:solidFill>
                <a:srgbClr val="C92360"/>
              </a:solidFill>
              <a:latin typeface="Arial" panose="020B0604020202020204" pitchFamily="34" charset="0"/>
              <a:cs typeface="Arial" panose="020B0604020202020204" pitchFamily="34" charset="0"/>
            </a:endParaRPr>
          </a:p>
        </p:txBody>
      </p:sp>
      <p:pic>
        <p:nvPicPr>
          <p:cNvPr id="11"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327297"/>
            <a:ext cx="882960" cy="662220"/>
          </a:xfrm>
          <a:prstGeom prst="rect">
            <a:avLst/>
          </a:prstGeom>
        </p:spPr>
      </p:pic>
      <p:sp>
        <p:nvSpPr>
          <p:cNvPr id="9" name="ZoneTexte 8"/>
          <p:cNvSpPr txBox="1"/>
          <p:nvPr/>
        </p:nvSpPr>
        <p:spPr>
          <a:xfrm>
            <a:off x="1864553" y="1489494"/>
            <a:ext cx="4537457"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r>
              <a:rPr lang="fr-FR" sz="2000" b="1" dirty="0">
                <a:solidFill>
                  <a:srgbClr val="213B76"/>
                </a:solidFill>
                <a:latin typeface="Arial" panose="020B0604020202020204" pitchFamily="34" charset="0"/>
                <a:cs typeface="Arial" panose="020B0604020202020204" pitchFamily="34" charset="0"/>
              </a:rPr>
              <a:t> </a:t>
            </a:r>
            <a:r>
              <a:rPr lang="fr-FR" sz="2800" b="1" dirty="0" smtClean="0">
                <a:solidFill>
                  <a:srgbClr val="C92360"/>
                </a:solidFill>
                <a:latin typeface="Arial" panose="020B0604020202020204" pitchFamily="34" charset="0"/>
                <a:cs typeface="Arial" panose="020B0604020202020204" pitchFamily="34" charset="0"/>
              </a:rPr>
              <a:t>Qu’est ce que l’épargne ?</a:t>
            </a:r>
            <a:endParaRPr lang="fr-FR" sz="2000" b="1" dirty="0">
              <a:solidFill>
                <a:srgbClr val="C92360"/>
              </a:solidFill>
              <a:latin typeface="Arial" panose="020B0604020202020204" pitchFamily="34" charset="0"/>
              <a:cs typeface="Arial" panose="020B0604020202020204" pitchFamily="34" charset="0"/>
              <a:sym typeface="Helvetica"/>
            </a:endParaRPr>
          </a:p>
        </p:txBody>
      </p:sp>
      <p:pic>
        <p:nvPicPr>
          <p:cNvPr id="12" name="Espace réservé du contenu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1433673"/>
            <a:ext cx="882960" cy="662220"/>
          </a:xfrm>
          <a:prstGeom prst="rect">
            <a:avLst/>
          </a:prstGeom>
        </p:spPr>
      </p:pic>
      <p:sp>
        <p:nvSpPr>
          <p:cNvPr id="16" name="Rectangle à coins arrondis 15"/>
          <p:cNvSpPr/>
          <p:nvPr/>
        </p:nvSpPr>
        <p:spPr>
          <a:xfrm>
            <a:off x="1909932" y="2105797"/>
            <a:ext cx="9800305" cy="72318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SzPct val="125000"/>
            </a:pPr>
            <a:r>
              <a:rPr lang="fr-FR" sz="2400" dirty="0">
                <a:solidFill>
                  <a:srgbClr val="213B76"/>
                </a:solidFill>
                <a:latin typeface="Arial" panose="020B0604020202020204" pitchFamily="34" charset="0"/>
                <a:cs typeface="Arial" panose="020B0604020202020204" pitchFamily="34" charset="0"/>
              </a:rPr>
              <a:t>C’est économiser ou mettre de côté de l’argent dont je n’ai pas besoin tout de suite pour les dépenses </a:t>
            </a:r>
            <a:r>
              <a:rPr lang="fr-FR" sz="2400" dirty="0" smtClean="0">
                <a:solidFill>
                  <a:srgbClr val="213B76"/>
                </a:solidFill>
                <a:latin typeface="Arial" panose="020B0604020202020204" pitchFamily="34" charset="0"/>
                <a:cs typeface="Arial" panose="020B0604020202020204" pitchFamily="34" charset="0"/>
              </a:rPr>
              <a:t>courantes.</a:t>
            </a:r>
            <a:endParaRPr lang="fr-FR" sz="2400" dirty="0">
              <a:solidFill>
                <a:srgbClr val="213B76"/>
              </a:solidFill>
              <a:latin typeface="Arial" panose="020B0604020202020204" pitchFamily="34" charset="0"/>
              <a:cs typeface="Arial" panose="020B0604020202020204" pitchFamily="34" charset="0"/>
            </a:endParaRPr>
          </a:p>
        </p:txBody>
      </p:sp>
      <p:pic>
        <p:nvPicPr>
          <p:cNvPr id="17" name="Imag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pic>
        <p:nvPicPr>
          <p:cNvPr id="19" name="Image 18">
            <a:hlinkClick r:id="rId6"/>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360810" y="4859205"/>
            <a:ext cx="1659405" cy="1257576"/>
          </a:xfrm>
          <a:prstGeom prst="rect">
            <a:avLst/>
          </a:prstGeom>
        </p:spPr>
      </p:pic>
      <p:sp>
        <p:nvSpPr>
          <p:cNvPr id="20" name="Titre 1"/>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3. L’ÉPARGNE</a:t>
            </a:r>
            <a:endParaRPr lang="fr-FR" sz="4000" dirty="0"/>
          </a:p>
        </p:txBody>
      </p:sp>
      <p:sp>
        <p:nvSpPr>
          <p:cNvPr id="18"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24829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re 23"/>
          <p:cNvSpPr>
            <a:spLocks noGrp="1"/>
          </p:cNvSpPr>
          <p:nvPr>
            <p:ph type="title"/>
          </p:nvPr>
        </p:nvSpPr>
        <p:spPr>
          <a:xfrm>
            <a:off x="3820798" y="2286274"/>
            <a:ext cx="1759132" cy="441325"/>
          </a:xfrm>
        </p:spPr>
        <p:txBody>
          <a:bodyPr anchor="ctr"/>
          <a:lstStyle/>
          <a:p>
            <a:r>
              <a:rPr lang="fr-FR" smtClean="0"/>
              <a:t>SOMMAIRE</a:t>
            </a:r>
            <a:endParaRPr lang="fr-FR" dirty="0"/>
          </a:p>
        </p:txBody>
      </p:sp>
      <p:sp>
        <p:nvSpPr>
          <p:cNvPr id="25" name="Espace réservé du contenu 24"/>
          <p:cNvSpPr>
            <a:spLocks noGrp="1"/>
          </p:cNvSpPr>
          <p:nvPr>
            <p:ph sz="quarter" idx="13"/>
          </p:nvPr>
        </p:nvSpPr>
        <p:spPr>
          <a:xfrm>
            <a:off x="7400979" y="1149183"/>
            <a:ext cx="2239012" cy="258532"/>
          </a:xfrm>
        </p:spPr>
        <p:txBody>
          <a:bodyPr anchor="ctr"/>
          <a:lstStyle/>
          <a:p>
            <a:r>
              <a:rPr lang="fr-FR" dirty="0" smtClean="0">
                <a:hlinkClick r:id="rId3" action="ppaction://hlinksldjump"/>
              </a:rPr>
              <a:t>Le budget</a:t>
            </a:r>
            <a:endParaRPr lang="fr-FR" dirty="0">
              <a:hlinkClick r:id="rId3" action="ppaction://hlinksldjump"/>
            </a:endParaRPr>
          </a:p>
        </p:txBody>
      </p:sp>
      <p:sp>
        <p:nvSpPr>
          <p:cNvPr id="26" name="Espace réservé du contenu 25"/>
          <p:cNvSpPr>
            <a:spLocks noGrp="1"/>
          </p:cNvSpPr>
          <p:nvPr>
            <p:ph sz="quarter" idx="14"/>
          </p:nvPr>
        </p:nvSpPr>
        <p:spPr>
          <a:xfrm>
            <a:off x="7411785" y="1584956"/>
            <a:ext cx="2767640" cy="440406"/>
          </a:xfrm>
        </p:spPr>
        <p:txBody>
          <a:bodyPr anchor="ctr"/>
          <a:lstStyle/>
          <a:p>
            <a:r>
              <a:rPr lang="fr-FR" dirty="0" smtClean="0">
                <a:hlinkClick r:id="rId4" action="ppaction://hlinksldjump"/>
              </a:rPr>
              <a:t>Le compte bancaire</a:t>
            </a:r>
            <a:endParaRPr lang="fr-FR" dirty="0">
              <a:hlinkClick r:id="rId4" action="ppaction://hlinksldjump"/>
            </a:endParaRPr>
          </a:p>
        </p:txBody>
      </p:sp>
      <p:sp>
        <p:nvSpPr>
          <p:cNvPr id="4" name="Espace réservé du numéro de diapositive 3"/>
          <p:cNvSpPr>
            <a:spLocks noGrp="1"/>
          </p:cNvSpPr>
          <p:nvPr>
            <p:ph type="sldNum" sz="quarter" idx="30"/>
          </p:nvPr>
        </p:nvSpPr>
        <p:spPr>
          <a:xfrm>
            <a:off x="11286309" y="6426925"/>
            <a:ext cx="443046" cy="285839"/>
          </a:xfrm>
        </p:spPr>
        <p:txBody>
          <a:bodyPr/>
          <a:lstStyle/>
          <a:p>
            <a:pPr algn="ctr"/>
            <a:fld id="{27A4C574-4D1E-4B89-9988-D081408D575C}" type="slidenum">
              <a:rPr lang="fr-FR" smtClean="0"/>
              <a:pPr algn="ctr"/>
              <a:t>2</a:t>
            </a:fld>
            <a:endParaRPr lang="fr-FR" dirty="0"/>
          </a:p>
        </p:txBody>
      </p:sp>
      <p:pic>
        <p:nvPicPr>
          <p:cNvPr id="12" name="Imag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1177" y="399405"/>
            <a:ext cx="4900325" cy="1581657"/>
          </a:xfrm>
          <a:prstGeom prst="rect">
            <a:avLst/>
          </a:prstGeom>
        </p:spPr>
      </p:pic>
      <p:sp>
        <p:nvSpPr>
          <p:cNvPr id="44" name="Espace réservé du contenu 30"/>
          <p:cNvSpPr txBox="1">
            <a:spLocks/>
          </p:cNvSpPr>
          <p:nvPr/>
        </p:nvSpPr>
        <p:spPr>
          <a:xfrm>
            <a:off x="6482388" y="5195166"/>
            <a:ext cx="3214935" cy="97943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normAutofit/>
          </a:bodyPr>
          <a:lstStyle>
            <a:lvl1pPr marL="0" marR="0" indent="0" algn="l" defTabSz="914400" rtl="0" latinLnBrk="0">
              <a:lnSpc>
                <a:spcPct val="100000"/>
              </a:lnSpc>
              <a:spcBef>
                <a:spcPts val="700"/>
              </a:spcBef>
              <a:spcAft>
                <a:spcPts val="0"/>
              </a:spcAft>
              <a:buClrTx/>
              <a:buSzPct val="100000"/>
              <a:buFont typeface="Arial"/>
              <a:buNone/>
              <a:tabLst/>
              <a:defRPr sz="1050" b="1" i="0" u="none" strike="noStrike" cap="all" spc="0" baseline="0">
                <a:ln>
                  <a:noFill/>
                </a:ln>
                <a:solidFill>
                  <a:srgbClr val="203A76"/>
                </a:solidFill>
                <a:uFillTx/>
                <a:latin typeface="Arial" panose="020B0604020202020204" pitchFamily="34" charset="0"/>
                <a:ea typeface="+mn-ea"/>
                <a:cs typeface="+mn-cs"/>
                <a:sym typeface="Calibri"/>
              </a:defRPr>
            </a:lvl1pPr>
            <a:lvl2pPr marL="782637" marR="0" indent="-325437"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3pPr>
            <a:lvl4pPr marL="17367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4pPr>
            <a:lvl5pPr marL="2193925" marR="0" indent="-365125"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n-lt"/>
                <a:ea typeface="+mn-ea"/>
                <a:cs typeface="+mn-cs"/>
                <a:sym typeface="Calibri"/>
              </a:defRPr>
            </a:lvl9pPr>
          </a:lstStyle>
          <a:p>
            <a:r>
              <a:rPr lang="fr-FR" sz="1200" dirty="0" smtClean="0"/>
              <a:t>EDUCFI et Mesquestionsdargent.fr</a:t>
            </a:r>
          </a:p>
          <a:p>
            <a:pPr hangingPunct="1"/>
            <a:r>
              <a:rPr lang="fr-FR" sz="1200" dirty="0" smtClean="0"/>
              <a:t>Petit Lexique financier</a:t>
            </a:r>
          </a:p>
          <a:p>
            <a:r>
              <a:rPr lang="fr-FR" sz="1200" dirty="0" smtClean="0"/>
              <a:t>Diapositives bonus</a:t>
            </a:r>
            <a:endParaRPr lang="fr-FR" sz="1200" dirty="0"/>
          </a:p>
        </p:txBody>
      </p:sp>
      <p:sp>
        <p:nvSpPr>
          <p:cNvPr id="5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56" name="Rectangle 55">
            <a:extLst>
              <a:ext uri="{FF2B5EF4-FFF2-40B4-BE49-F238E27FC236}">
                <a16:creationId xmlns:a16="http://schemas.microsoft.com/office/drawing/2014/main" xmlns="" id="{310D8F74-256A-A946-2ABA-B00BE8FC21D0}"/>
              </a:ext>
            </a:extLst>
          </p:cNvPr>
          <p:cNvSpPr/>
          <p:nvPr/>
        </p:nvSpPr>
        <p:spPr>
          <a:xfrm>
            <a:off x="7337456" y="1052689"/>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6" name="Rectangle 65">
            <a:extLst>
              <a:ext uri="{FF2B5EF4-FFF2-40B4-BE49-F238E27FC236}">
                <a16:creationId xmlns:a16="http://schemas.microsoft.com/office/drawing/2014/main" xmlns="" id="{310D8F74-256A-A946-2ABA-B00BE8FC21D0}"/>
              </a:ext>
            </a:extLst>
          </p:cNvPr>
          <p:cNvSpPr/>
          <p:nvPr/>
        </p:nvSpPr>
        <p:spPr>
          <a:xfrm>
            <a:off x="7334119" y="157556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34" name="Imag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1178" y="3605573"/>
            <a:ext cx="4888752" cy="2941936"/>
          </a:xfrm>
          <a:prstGeom prst="rect">
            <a:avLst/>
          </a:prstGeom>
        </p:spPr>
      </p:pic>
      <p:sp>
        <p:nvSpPr>
          <p:cNvPr id="7" name="Espace réservé du contenu 6"/>
          <p:cNvSpPr>
            <a:spLocks noGrp="1"/>
          </p:cNvSpPr>
          <p:nvPr>
            <p:ph sz="quarter" idx="20"/>
          </p:nvPr>
        </p:nvSpPr>
        <p:spPr>
          <a:xfrm>
            <a:off x="6333591" y="664273"/>
            <a:ext cx="5583418" cy="258532"/>
          </a:xfrm>
        </p:spPr>
        <p:txBody>
          <a:bodyPr/>
          <a:lstStyle/>
          <a:p>
            <a:r>
              <a:rPr lang="fr-FR" dirty="0"/>
              <a:t>Partie 1 : Éducation </a:t>
            </a:r>
            <a:r>
              <a:rPr lang="fr-FR" dirty="0" smtClean="0"/>
              <a:t>budgétaire et </a:t>
            </a:r>
            <a:r>
              <a:rPr lang="fr-FR" dirty="0"/>
              <a:t>compte bancaire </a:t>
            </a:r>
          </a:p>
        </p:txBody>
      </p:sp>
      <p:sp>
        <p:nvSpPr>
          <p:cNvPr id="51" name="Espace réservé du contenu 26"/>
          <p:cNvSpPr>
            <a:spLocks noGrp="1"/>
          </p:cNvSpPr>
          <p:nvPr>
            <p:ph sz="quarter" idx="15"/>
          </p:nvPr>
        </p:nvSpPr>
        <p:spPr>
          <a:xfrm>
            <a:off x="7400979" y="2736480"/>
            <a:ext cx="2353675" cy="258532"/>
          </a:xfrm>
        </p:spPr>
        <p:txBody>
          <a:bodyPr anchor="ctr"/>
          <a:lstStyle/>
          <a:p>
            <a:r>
              <a:rPr lang="fr-FR" dirty="0">
                <a:hlinkClick r:id="rId7" action="ppaction://hlinksldjump"/>
              </a:rPr>
              <a:t>L’épargne</a:t>
            </a:r>
            <a:endParaRPr lang="fr-FR" dirty="0"/>
          </a:p>
        </p:txBody>
      </p:sp>
      <p:sp>
        <p:nvSpPr>
          <p:cNvPr id="54" name="Espace réservé du contenu 28"/>
          <p:cNvSpPr>
            <a:spLocks noGrp="1"/>
          </p:cNvSpPr>
          <p:nvPr>
            <p:ph sz="quarter" idx="17"/>
          </p:nvPr>
        </p:nvSpPr>
        <p:spPr>
          <a:xfrm>
            <a:off x="7400979" y="3283505"/>
            <a:ext cx="2097249" cy="258532"/>
          </a:xfrm>
        </p:spPr>
        <p:txBody>
          <a:bodyPr anchor="ctr"/>
          <a:lstStyle/>
          <a:p>
            <a:r>
              <a:rPr lang="fr-FR" dirty="0">
                <a:hlinkClick r:id="rId8" action="ppaction://hlinksldjump"/>
              </a:rPr>
              <a:t>le crédit</a:t>
            </a:r>
          </a:p>
        </p:txBody>
      </p:sp>
      <p:sp>
        <p:nvSpPr>
          <p:cNvPr id="55" name="Espace réservé du contenu 29"/>
          <p:cNvSpPr>
            <a:spLocks noGrp="1"/>
          </p:cNvSpPr>
          <p:nvPr>
            <p:ph sz="quarter" idx="18"/>
          </p:nvPr>
        </p:nvSpPr>
        <p:spPr>
          <a:xfrm>
            <a:off x="7411785" y="3857251"/>
            <a:ext cx="2882309" cy="258532"/>
          </a:xfrm>
        </p:spPr>
        <p:txBody>
          <a:bodyPr anchor="ctr"/>
          <a:lstStyle/>
          <a:p>
            <a:r>
              <a:rPr lang="fr-FR" dirty="0">
                <a:hlinkClick r:id="rId9" action="ppaction://hlinksldjump"/>
              </a:rPr>
              <a:t>LES MOYENS DE PAIEMENT </a:t>
            </a:r>
            <a:endParaRPr lang="fr-FR" dirty="0"/>
          </a:p>
        </p:txBody>
      </p:sp>
      <p:sp>
        <p:nvSpPr>
          <p:cNvPr id="58" name="Espace réservé du contenu 31">
            <a:hlinkClick r:id="rId10" action="ppaction://hlinksldjump"/>
          </p:cNvPr>
          <p:cNvSpPr txBox="1">
            <a:spLocks/>
          </p:cNvSpPr>
          <p:nvPr/>
        </p:nvSpPr>
        <p:spPr>
          <a:xfrm>
            <a:off x="7400979" y="4412799"/>
            <a:ext cx="1681978" cy="258532"/>
          </a:xfrm>
          <a:prstGeom prst="rect">
            <a:avLst/>
          </a:prstGeom>
        </p:spPr>
        <p:txBody>
          <a:bodyPr anchor="ctr">
            <a:spAutoFit/>
          </a:bodyPr>
          <a:lstStyle>
            <a:lvl1pPr marL="0" indent="0" algn="l" defTabSz="914400" rtl="0" eaLnBrk="1" latinLnBrk="0" hangingPunct="1">
              <a:lnSpc>
                <a:spcPct val="90000"/>
              </a:lnSpc>
              <a:spcBef>
                <a:spcPts val="1000"/>
              </a:spcBef>
              <a:buFont typeface="Arial" panose="020B0604020202020204" pitchFamily="34" charset="0"/>
              <a:buNone/>
              <a:defRPr lang="fr-FR" sz="1200" b="1" i="0" kern="1200" cap="all" baseline="0" dirty="0">
                <a:solidFill>
                  <a:srgbClr val="203A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smtClean="0">
                <a:hlinkClick r:id="rId10" action="ppaction://hlinksldjump"/>
              </a:rPr>
              <a:t>LES ARNAQUES</a:t>
            </a:r>
            <a:endParaRPr lang="fr-FR" dirty="0"/>
          </a:p>
        </p:txBody>
      </p:sp>
      <p:sp>
        <p:nvSpPr>
          <p:cNvPr id="59" name="Espace réservé du texte 34"/>
          <p:cNvSpPr>
            <a:spLocks noGrp="1"/>
          </p:cNvSpPr>
          <p:nvPr>
            <p:ph type="body" sz="quarter" idx="23"/>
          </p:nvPr>
        </p:nvSpPr>
        <p:spPr>
          <a:xfrm>
            <a:off x="7036166" y="2645084"/>
            <a:ext cx="295835" cy="441325"/>
          </a:xfrm>
        </p:spPr>
        <p:txBody>
          <a:bodyPr anchor="ctr"/>
          <a:lstStyle/>
          <a:p>
            <a:r>
              <a:rPr lang="fr-FR" dirty="0"/>
              <a:t>3</a:t>
            </a:r>
          </a:p>
        </p:txBody>
      </p:sp>
      <p:sp>
        <p:nvSpPr>
          <p:cNvPr id="60" name="Espace réservé du texte 35"/>
          <p:cNvSpPr>
            <a:spLocks noGrp="1"/>
          </p:cNvSpPr>
          <p:nvPr>
            <p:ph type="body" sz="quarter" idx="24"/>
          </p:nvPr>
        </p:nvSpPr>
        <p:spPr>
          <a:xfrm>
            <a:off x="7036166" y="3202587"/>
            <a:ext cx="295835" cy="441325"/>
          </a:xfrm>
        </p:spPr>
        <p:txBody>
          <a:bodyPr anchor="ctr"/>
          <a:lstStyle/>
          <a:p>
            <a:r>
              <a:rPr lang="fr-FR" dirty="0"/>
              <a:t>4</a:t>
            </a:r>
          </a:p>
        </p:txBody>
      </p:sp>
      <p:sp>
        <p:nvSpPr>
          <p:cNvPr id="61" name="Espace réservé du texte 36"/>
          <p:cNvSpPr>
            <a:spLocks noGrp="1"/>
          </p:cNvSpPr>
          <p:nvPr>
            <p:ph type="body" sz="quarter" idx="25"/>
          </p:nvPr>
        </p:nvSpPr>
        <p:spPr>
          <a:xfrm>
            <a:off x="7036166" y="3772011"/>
            <a:ext cx="295835" cy="441325"/>
          </a:xfrm>
        </p:spPr>
        <p:txBody>
          <a:bodyPr anchor="ctr"/>
          <a:lstStyle/>
          <a:p>
            <a:r>
              <a:rPr lang="fr-FR" dirty="0"/>
              <a:t>5</a:t>
            </a:r>
          </a:p>
        </p:txBody>
      </p:sp>
      <p:sp>
        <p:nvSpPr>
          <p:cNvPr id="62" name="Espace réservé du texte 37"/>
          <p:cNvSpPr>
            <a:spLocks noGrp="1"/>
          </p:cNvSpPr>
          <p:nvPr>
            <p:ph type="body" sz="quarter" idx="26"/>
          </p:nvPr>
        </p:nvSpPr>
        <p:spPr>
          <a:xfrm>
            <a:off x="7036166" y="4340423"/>
            <a:ext cx="295835" cy="441325"/>
          </a:xfrm>
        </p:spPr>
        <p:txBody>
          <a:bodyPr anchor="ctr"/>
          <a:lstStyle/>
          <a:p>
            <a:r>
              <a:rPr lang="fr-FR" dirty="0"/>
              <a:t>6</a:t>
            </a:r>
          </a:p>
        </p:txBody>
      </p:sp>
      <p:sp>
        <p:nvSpPr>
          <p:cNvPr id="78" name="Rectangle 77">
            <a:extLst>
              <a:ext uri="{FF2B5EF4-FFF2-40B4-BE49-F238E27FC236}">
                <a16:creationId xmlns:a16="http://schemas.microsoft.com/office/drawing/2014/main" xmlns="" id="{310D8F74-256A-A946-2ABA-B00BE8FC21D0}"/>
              </a:ext>
            </a:extLst>
          </p:cNvPr>
          <p:cNvSpPr/>
          <p:nvPr/>
        </p:nvSpPr>
        <p:spPr>
          <a:xfrm>
            <a:off x="7336105" y="26755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9" name="Espace réservé du texte 34"/>
          <p:cNvSpPr>
            <a:spLocks noGrp="1"/>
          </p:cNvSpPr>
          <p:nvPr>
            <p:ph type="body" sz="quarter" idx="23"/>
          </p:nvPr>
        </p:nvSpPr>
        <p:spPr>
          <a:xfrm>
            <a:off x="7036166" y="1686369"/>
            <a:ext cx="295835" cy="258532"/>
          </a:xfrm>
        </p:spPr>
        <p:txBody>
          <a:bodyPr anchor="ctr"/>
          <a:lstStyle/>
          <a:p>
            <a:r>
              <a:rPr lang="fr-FR" dirty="0"/>
              <a:t>2</a:t>
            </a:r>
          </a:p>
        </p:txBody>
      </p:sp>
      <p:sp>
        <p:nvSpPr>
          <p:cNvPr id="80" name="Espace réservé du texte 34"/>
          <p:cNvSpPr>
            <a:spLocks noGrp="1"/>
          </p:cNvSpPr>
          <p:nvPr>
            <p:ph type="body" sz="quarter" idx="23"/>
          </p:nvPr>
        </p:nvSpPr>
        <p:spPr>
          <a:xfrm>
            <a:off x="7036166" y="1145163"/>
            <a:ext cx="295835" cy="258532"/>
          </a:xfrm>
        </p:spPr>
        <p:txBody>
          <a:bodyPr anchor="ctr"/>
          <a:lstStyle/>
          <a:p>
            <a:r>
              <a:rPr lang="fr-FR" dirty="0"/>
              <a:t>1</a:t>
            </a:r>
          </a:p>
        </p:txBody>
      </p:sp>
      <p:sp>
        <p:nvSpPr>
          <p:cNvPr id="20" name="Espace réservé du contenu 19"/>
          <p:cNvSpPr>
            <a:spLocks noGrp="1"/>
          </p:cNvSpPr>
          <p:nvPr>
            <p:ph sz="quarter" idx="16"/>
          </p:nvPr>
        </p:nvSpPr>
        <p:spPr>
          <a:xfrm>
            <a:off x="6348580" y="2297549"/>
            <a:ext cx="5568429" cy="258532"/>
          </a:xfrm>
        </p:spPr>
        <p:txBody>
          <a:bodyPr/>
          <a:lstStyle/>
          <a:p>
            <a:r>
              <a:rPr lang="fr-FR" dirty="0"/>
              <a:t>Partie </a:t>
            </a:r>
            <a:r>
              <a:rPr lang="fr-FR" dirty="0" smtClean="0"/>
              <a:t>2 </a:t>
            </a:r>
            <a:r>
              <a:rPr lang="fr-FR" dirty="0"/>
              <a:t>: Éducation </a:t>
            </a:r>
            <a:r>
              <a:rPr lang="fr-FR" dirty="0" smtClean="0"/>
              <a:t>Financière</a:t>
            </a:r>
            <a:endParaRPr lang="fr-FR" dirty="0"/>
          </a:p>
        </p:txBody>
      </p:sp>
      <p:pic>
        <p:nvPicPr>
          <p:cNvPr id="3" name="Image 2"/>
          <p:cNvPicPr>
            <a:picLocks noChangeAspect="1"/>
          </p:cNvPicPr>
          <p:nvPr/>
        </p:nvPicPr>
        <p:blipFill>
          <a:blip r:embed="rId11"/>
          <a:stretch>
            <a:fillRect/>
          </a:stretch>
        </p:blipFill>
        <p:spPr>
          <a:xfrm>
            <a:off x="511609" y="2149813"/>
            <a:ext cx="2581071" cy="1173333"/>
          </a:xfrm>
          <a:prstGeom prst="rect">
            <a:avLst/>
          </a:prstGeom>
        </p:spPr>
      </p:pic>
      <p:sp>
        <p:nvSpPr>
          <p:cNvPr id="29" name="Rectangle 28">
            <a:extLst>
              <a:ext uri="{FF2B5EF4-FFF2-40B4-BE49-F238E27FC236}">
                <a16:creationId xmlns:a16="http://schemas.microsoft.com/office/drawing/2014/main" xmlns="" id="{310D8F74-256A-A946-2ABA-B00BE8FC21D0}"/>
              </a:ext>
            </a:extLst>
          </p:cNvPr>
          <p:cNvSpPr/>
          <p:nvPr/>
        </p:nvSpPr>
        <p:spPr>
          <a:xfrm>
            <a:off x="7334118" y="3237914"/>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Rectangle 31">
            <a:extLst>
              <a:ext uri="{FF2B5EF4-FFF2-40B4-BE49-F238E27FC236}">
                <a16:creationId xmlns:a16="http://schemas.microsoft.com/office/drawing/2014/main" xmlns="" id="{310D8F74-256A-A946-2ABA-B00BE8FC21D0}"/>
              </a:ext>
            </a:extLst>
          </p:cNvPr>
          <p:cNvSpPr/>
          <p:nvPr/>
        </p:nvSpPr>
        <p:spPr>
          <a:xfrm>
            <a:off x="7335568" y="3746177"/>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3" name="Rectangle 32">
            <a:extLst>
              <a:ext uri="{FF2B5EF4-FFF2-40B4-BE49-F238E27FC236}">
                <a16:creationId xmlns:a16="http://schemas.microsoft.com/office/drawing/2014/main" xmlns="" id="{310D8F74-256A-A946-2ABA-B00BE8FC21D0}"/>
              </a:ext>
            </a:extLst>
          </p:cNvPr>
          <p:cNvSpPr/>
          <p:nvPr/>
        </p:nvSpPr>
        <p:spPr>
          <a:xfrm>
            <a:off x="7326577" y="4269462"/>
            <a:ext cx="45719" cy="450469"/>
          </a:xfrm>
          <a:prstGeom prst="rect">
            <a:avLst/>
          </a:prstGeom>
          <a:solidFill>
            <a:srgbClr val="E06F1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Bouton d'action : Accueil 1">
            <a:hlinkClick r:id="" action="ppaction://noaction" highlightClick="1"/>
          </p:cNvPr>
          <p:cNvSpPr/>
          <p:nvPr/>
        </p:nvSpPr>
        <p:spPr>
          <a:xfrm>
            <a:off x="10530518" y="1107453"/>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8764978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20</a:t>
            </a:fld>
            <a:endParaRPr lang="fr-FR" dirty="0"/>
          </a:p>
        </p:txBody>
      </p:sp>
      <p:sp>
        <p:nvSpPr>
          <p:cNvPr id="4" name="Titre 3"/>
          <p:cNvSpPr>
            <a:spLocks noGrp="1"/>
          </p:cNvSpPr>
          <p:nvPr>
            <p:ph type="title"/>
          </p:nvPr>
        </p:nvSpPr>
        <p:spPr>
          <a:xfrm>
            <a:off x="642258" y="365126"/>
            <a:ext cx="10010502" cy="646331"/>
          </a:xfrm>
          <a:prstGeom prst="rect">
            <a:avLst/>
          </a:prstGeom>
        </p:spPr>
        <p:txBody>
          <a:bodyPr wrap="square">
            <a:spAutoFit/>
          </a:bodyPr>
          <a:lstStyle/>
          <a:p>
            <a:pPr marL="0" indent="0">
              <a:buNone/>
            </a:pPr>
            <a:r>
              <a:rPr lang="fr-FR" sz="4000" dirty="0" smtClean="0"/>
              <a:t>3. L’ÉPARGNE</a:t>
            </a:r>
            <a:endParaRPr lang="fr-FR" sz="4000" dirty="0"/>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8" name="risqué mais qui peut rapporter plus"/>
          <p:cNvSpPr txBox="1"/>
          <p:nvPr/>
        </p:nvSpPr>
        <p:spPr>
          <a:xfrm>
            <a:off x="1573960" y="2859697"/>
            <a:ext cx="10742477" cy="11695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lnSpc>
                <a:spcPct val="100000"/>
              </a:lnSpc>
              <a:buSzPct val="125000"/>
              <a:buBlip>
                <a:blip r:embed="rId4"/>
              </a:buBlip>
            </a:pPr>
            <a:r>
              <a:rPr lang="fr-FR" sz="2000" b="0" dirty="0" smtClean="0">
                <a:solidFill>
                  <a:srgbClr val="213B76"/>
                </a:solidFill>
                <a:latin typeface="Arial" panose="020B0604020202020204" pitchFamily="34" charset="0"/>
                <a:cs typeface="Arial" panose="020B0604020202020204" pitchFamily="34" charset="0"/>
              </a:rPr>
              <a:t>Au rendement (</a:t>
            </a:r>
            <a:r>
              <a:rPr lang="fr-FR" sz="2000" dirty="0" smtClean="0">
                <a:solidFill>
                  <a:srgbClr val="C81E60"/>
                </a:solidFill>
                <a:latin typeface="Arial" panose="020B0604020202020204" pitchFamily="34" charset="0"/>
                <a:cs typeface="Arial" panose="020B0604020202020204" pitchFamily="34" charset="0"/>
              </a:rPr>
              <a:t>le taux d’intérêt</a:t>
            </a:r>
            <a:r>
              <a:rPr lang="fr-FR" sz="2000" b="0" dirty="0" smtClean="0">
                <a:solidFill>
                  <a:srgbClr val="213B76"/>
                </a:solidFill>
                <a:latin typeface="Arial" panose="020B0604020202020204" pitchFamily="34" charset="0"/>
                <a:cs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À la disponibilité de l’argent (</a:t>
            </a:r>
            <a:r>
              <a:rPr lang="fr-FR" sz="2000" dirty="0">
                <a:solidFill>
                  <a:srgbClr val="C81E60"/>
                </a:solidFill>
                <a:latin typeface="Arial" panose="020B0604020202020204" pitchFamily="34" charset="0"/>
              </a:rPr>
              <a:t>immédiatement ou dans plusieurs mois ou années</a:t>
            </a:r>
            <a:r>
              <a:rPr lang="fr-FR" sz="2000" b="0" dirty="0">
                <a:solidFill>
                  <a:srgbClr val="213B76"/>
                </a:solidFill>
                <a:latin typeface="Arial" panose="020B0604020202020204" pitchFamily="34" charset="0"/>
              </a:rPr>
              <a:t>)</a:t>
            </a:r>
          </a:p>
          <a:p>
            <a:pPr marL="342900" indent="-342900">
              <a:lnSpc>
                <a:spcPct val="100000"/>
              </a:lnSpc>
              <a:buSzPct val="125000"/>
              <a:buBlip>
                <a:blip r:embed="rId4"/>
              </a:buBlip>
            </a:pPr>
            <a:r>
              <a:rPr lang="fr-FR" sz="2000" b="0" dirty="0">
                <a:solidFill>
                  <a:srgbClr val="213B76"/>
                </a:solidFill>
                <a:latin typeface="Arial" panose="020B0604020202020204" pitchFamily="34" charset="0"/>
              </a:rPr>
              <a:t>Au niveau de risque (</a:t>
            </a:r>
            <a:r>
              <a:rPr lang="fr-FR" sz="2000" dirty="0">
                <a:solidFill>
                  <a:srgbClr val="C81E60"/>
                </a:solidFill>
                <a:latin typeface="Arial" panose="020B0604020202020204" pitchFamily="34" charset="0"/>
              </a:rPr>
              <a:t>le risque que je perde tout ou partie de l’argent que j’ai placé</a:t>
            </a:r>
            <a:r>
              <a:rPr lang="fr-FR" sz="2000" b="0" dirty="0" smtClean="0">
                <a:solidFill>
                  <a:srgbClr val="213B76"/>
                </a:solidFill>
                <a:latin typeface="Arial" panose="020B0604020202020204" pitchFamily="34" charset="0"/>
              </a:rPr>
              <a:t>)</a:t>
            </a:r>
            <a:endParaRPr lang="fr-FR" sz="2000" b="0" dirty="0">
              <a:solidFill>
                <a:srgbClr val="213B76"/>
              </a:solidFill>
              <a:latin typeface="Arial" panose="020B0604020202020204" pitchFamily="34" charset="0"/>
            </a:endParaRPr>
          </a:p>
        </p:txBody>
      </p:sp>
      <p:grpSp>
        <p:nvGrpSpPr>
          <p:cNvPr id="12" name="Groupe 11"/>
          <p:cNvGrpSpPr/>
          <p:nvPr/>
        </p:nvGrpSpPr>
        <p:grpSpPr>
          <a:xfrm>
            <a:off x="642258" y="1426956"/>
            <a:ext cx="8990385" cy="1200329"/>
            <a:chOff x="340308" y="1465241"/>
            <a:chExt cx="10372473" cy="1200329"/>
          </a:xfrm>
        </p:grpSpPr>
        <p:sp>
          <p:nvSpPr>
            <p:cNvPr id="14" name="Rectangle 13"/>
            <p:cNvSpPr/>
            <p:nvPr/>
          </p:nvSpPr>
          <p:spPr>
            <a:xfrm>
              <a:off x="1415240" y="1465241"/>
              <a:ext cx="9297541" cy="1200329"/>
            </a:xfrm>
            <a:prstGeom prst="rect">
              <a:avLst/>
            </a:prstGeom>
          </p:spPr>
          <p:txBody>
            <a:bodyPr wrap="square">
              <a:spAutoFit/>
            </a:bodyPr>
            <a:lstStyle/>
            <a:p>
              <a:r>
                <a:rPr lang="fr-FR" sz="2400" b="1" dirty="0" smtClean="0">
                  <a:solidFill>
                    <a:srgbClr val="C92360"/>
                  </a:solidFill>
                  <a:latin typeface="Arial" panose="020B0604020202020204" pitchFamily="34" charset="0"/>
                  <a:ea typeface="Arial"/>
                  <a:cs typeface="Arial" panose="020B0604020202020204" pitchFamily="34" charset="0"/>
                  <a:sym typeface="Arial"/>
                </a:rPr>
                <a:t>Il existe </a:t>
              </a:r>
              <a:r>
                <a:rPr lang="fr-FR" sz="2400" b="1" dirty="0">
                  <a:solidFill>
                    <a:srgbClr val="C92360"/>
                  </a:solidFill>
                  <a:latin typeface="Arial" panose="020B0604020202020204" pitchFamily="34" charset="0"/>
                  <a:ea typeface="Arial"/>
                  <a:cs typeface="Arial" panose="020B0604020202020204" pitchFamily="34" charset="0"/>
                  <a:sym typeface="Arial"/>
                </a:rPr>
                <a:t>de </a:t>
              </a:r>
              <a:r>
                <a:rPr lang="fr-FR" sz="2400" b="1" dirty="0" smtClean="0">
                  <a:solidFill>
                    <a:srgbClr val="213B76"/>
                  </a:solidFill>
                  <a:latin typeface="Arial" panose="020B0604020202020204" pitchFamily="34" charset="0"/>
                  <a:ea typeface="Arial"/>
                  <a:cs typeface="Arial" panose="020B0604020202020204" pitchFamily="34" charset="0"/>
                  <a:sym typeface="Arial"/>
                  <a:hlinkClick r:id="rId5"/>
                </a:rPr>
                <a:t>nombreux produits d’épargne</a:t>
              </a:r>
              <a:r>
                <a:rPr lang="fr-FR" sz="2400" b="1" dirty="0" smtClean="0">
                  <a:solidFill>
                    <a:srgbClr val="213B76"/>
                  </a:solidFill>
                  <a:latin typeface="Arial" panose="020B0604020202020204" pitchFamily="34" charset="0"/>
                  <a:ea typeface="Arial"/>
                  <a:cs typeface="Arial" panose="020B0604020202020204" pitchFamily="34" charset="0"/>
                  <a:sym typeface="Arial"/>
                </a:rPr>
                <a:t> </a:t>
              </a:r>
              <a:r>
                <a:rPr lang="fr-FR" sz="2400" b="1" dirty="0" smtClean="0">
                  <a:solidFill>
                    <a:srgbClr val="C92360"/>
                  </a:solidFill>
                  <a:latin typeface="Arial" panose="020B0604020202020204" pitchFamily="34" charset="0"/>
                  <a:ea typeface="Arial"/>
                  <a:cs typeface="Arial" panose="020B0604020202020204" pitchFamily="34" charset="0"/>
                  <a:sym typeface="Arial"/>
                </a:rPr>
                <a:t>proposés </a:t>
              </a:r>
              <a:r>
                <a:rPr lang="fr-FR" sz="2400" b="1" dirty="0">
                  <a:solidFill>
                    <a:srgbClr val="C92360"/>
                  </a:solidFill>
                  <a:latin typeface="Arial" panose="020B0604020202020204" pitchFamily="34" charset="0"/>
                  <a:ea typeface="Arial"/>
                  <a:cs typeface="Arial" panose="020B0604020202020204" pitchFamily="34" charset="0"/>
                  <a:sym typeface="Arial"/>
                </a:rPr>
                <a:t>par les banques et les assurances. </a:t>
              </a:r>
              <a:endParaRPr lang="fr-FR" sz="2400" b="1" dirty="0" smtClean="0">
                <a:solidFill>
                  <a:srgbClr val="C92360"/>
                </a:solidFill>
                <a:latin typeface="Arial" panose="020B0604020202020204" pitchFamily="34" charset="0"/>
                <a:ea typeface="Arial"/>
                <a:cs typeface="Arial" panose="020B0604020202020204" pitchFamily="34" charset="0"/>
                <a:sym typeface="Arial"/>
              </a:endParaRPr>
            </a:p>
            <a:p>
              <a:r>
                <a:rPr lang="fr-FR" sz="2400" b="1" dirty="0" smtClean="0">
                  <a:solidFill>
                    <a:srgbClr val="C92360"/>
                  </a:solidFill>
                  <a:latin typeface="Arial" panose="020B0604020202020204" pitchFamily="34" charset="0"/>
                  <a:ea typeface="Arial"/>
                  <a:cs typeface="Arial" panose="020B0604020202020204" pitchFamily="34" charset="0"/>
                  <a:sym typeface="Arial"/>
                </a:rPr>
                <a:t>À </a:t>
              </a:r>
              <a:r>
                <a:rPr lang="fr-FR" sz="2400" b="1" dirty="0">
                  <a:solidFill>
                    <a:srgbClr val="C92360"/>
                  </a:solidFill>
                  <a:latin typeface="Arial" panose="020B0604020202020204" pitchFamily="34" charset="0"/>
                  <a:ea typeface="Arial"/>
                  <a:cs typeface="Arial" panose="020B0604020202020204" pitchFamily="34" charset="0"/>
                  <a:sym typeface="Arial"/>
                </a:rPr>
                <a:t>quoi dois-je faire attention </a:t>
              </a:r>
              <a:r>
                <a:rPr lang="fr-FR" sz="2400" b="1" dirty="0" smtClean="0">
                  <a:solidFill>
                    <a:srgbClr val="C92360"/>
                  </a:solidFill>
                  <a:latin typeface="Arial" panose="020B0604020202020204" pitchFamily="34" charset="0"/>
                  <a:ea typeface="Arial"/>
                  <a:cs typeface="Arial" panose="020B0604020202020204" pitchFamily="34" charset="0"/>
                  <a:sym typeface="Arial"/>
                </a:rPr>
                <a:t>?</a:t>
              </a:r>
              <a:endParaRPr lang="fr-FR" sz="2400" b="1" dirty="0">
                <a:solidFill>
                  <a:srgbClr val="C92360"/>
                </a:solidFill>
                <a:latin typeface="Arial" panose="020B0604020202020204" pitchFamily="34" charset="0"/>
                <a:ea typeface="Arial"/>
                <a:cs typeface="Arial" panose="020B0604020202020204" pitchFamily="34" charset="0"/>
                <a:sym typeface="Arial"/>
              </a:endParaRPr>
            </a:p>
          </p:txBody>
        </p:sp>
        <p:pic>
          <p:nvPicPr>
            <p:cNvPr id="15" name="Espace réservé du contenu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0308" y="1554302"/>
              <a:ext cx="882960" cy="662220"/>
            </a:xfrm>
            <a:prstGeom prst="rect">
              <a:avLst/>
            </a:prstGeom>
          </p:spPr>
        </p:pic>
      </p:grpSp>
      <p:grpSp>
        <p:nvGrpSpPr>
          <p:cNvPr id="16" name="Groupe 15"/>
          <p:cNvGrpSpPr/>
          <p:nvPr/>
        </p:nvGrpSpPr>
        <p:grpSpPr>
          <a:xfrm>
            <a:off x="738729" y="5060299"/>
            <a:ext cx="10990626" cy="637008"/>
            <a:chOff x="897404" y="1357676"/>
            <a:chExt cx="9914031" cy="637008"/>
          </a:xfrm>
        </p:grpSpPr>
        <p:sp>
          <p:nvSpPr>
            <p:cNvPr id="17" name="Rectangle 16"/>
            <p:cNvSpPr/>
            <p:nvPr/>
          </p:nvSpPr>
          <p:spPr>
            <a:xfrm>
              <a:off x="1780364" y="1357676"/>
              <a:ext cx="9031071" cy="461665"/>
            </a:xfrm>
            <a:prstGeom prst="rect">
              <a:avLst/>
            </a:prstGeom>
          </p:spPr>
          <p:txBody>
            <a:bodyPr wrap="square">
              <a:spAutoFit/>
            </a:bodyPr>
            <a:lstStyle/>
            <a:p>
              <a:r>
                <a:rPr lang="fr-FR" sz="2400" b="1" dirty="0">
                  <a:solidFill>
                    <a:srgbClr val="E57117"/>
                  </a:solidFill>
                  <a:latin typeface="Arial" panose="020B0604020202020204" pitchFamily="34" charset="0"/>
                  <a:cs typeface="Arial" panose="020B0604020202020204" pitchFamily="34" charset="0"/>
                </a:rPr>
                <a:t>Et attention aux propositions «</a:t>
              </a:r>
              <a:r>
                <a:rPr lang="fr-FR" sz="2400" b="1" dirty="0">
                  <a:solidFill>
                    <a:srgbClr val="C92360"/>
                  </a:solidFill>
                  <a:latin typeface="Arial" panose="020B0604020202020204" pitchFamily="34" charset="0"/>
                  <a:cs typeface="Arial" panose="020B0604020202020204" pitchFamily="34" charset="0"/>
                </a:rPr>
                <a:t> </a:t>
              </a:r>
              <a:r>
                <a:rPr lang="fr-FR" sz="2400" b="1" dirty="0">
                  <a:solidFill>
                    <a:srgbClr val="213B76"/>
                  </a:solidFill>
                  <a:latin typeface="Arial" panose="020B0604020202020204" pitchFamily="34" charset="0"/>
                  <a:cs typeface="Arial" panose="020B0604020202020204" pitchFamily="34" charset="0"/>
                </a:rPr>
                <a:t>trop belles pour être honnêtes</a:t>
              </a:r>
              <a:r>
                <a:rPr lang="fr-FR" sz="2400" b="1" dirty="0">
                  <a:solidFill>
                    <a:srgbClr val="C92360"/>
                  </a:solidFill>
                  <a:latin typeface="Arial" panose="020B0604020202020204" pitchFamily="34" charset="0"/>
                  <a:cs typeface="Arial" panose="020B0604020202020204" pitchFamily="34" charset="0"/>
                </a:rPr>
                <a:t> </a:t>
              </a:r>
              <a:r>
                <a:rPr lang="fr-FR" sz="2400" b="1" dirty="0" smtClean="0">
                  <a:solidFill>
                    <a:srgbClr val="E57117"/>
                  </a:solidFill>
                  <a:latin typeface="Arial" panose="020B0604020202020204" pitchFamily="34" charset="0"/>
                  <a:cs typeface="Arial" panose="020B0604020202020204" pitchFamily="34" charset="0"/>
                </a:rPr>
                <a:t>» ! </a:t>
              </a:r>
              <a:endParaRPr lang="fr-FR" sz="2400" b="1" dirty="0">
                <a:solidFill>
                  <a:srgbClr val="E57117"/>
                </a:solidFill>
                <a:latin typeface="Arial" panose="020B0604020202020204" pitchFamily="34" charset="0"/>
                <a:cs typeface="Arial" panose="020B0604020202020204" pitchFamily="34" charset="0"/>
              </a:endParaRPr>
            </a:p>
          </p:txBody>
        </p: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2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40408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21</a:t>
            </a:fld>
            <a:endParaRPr lang="fr-FR" dirty="0"/>
          </a:p>
        </p:txBody>
      </p:sp>
      <p:sp>
        <p:nvSpPr>
          <p:cNvPr id="4" name="Titre 3"/>
          <p:cNvSpPr>
            <a:spLocks noGrp="1"/>
          </p:cNvSpPr>
          <p:nvPr>
            <p:ph type="title"/>
          </p:nvPr>
        </p:nvSpPr>
        <p:spPr>
          <a:xfrm>
            <a:off x="642258" y="365126"/>
            <a:ext cx="10130163" cy="646331"/>
          </a:xfrm>
          <a:prstGeom prst="rect">
            <a:avLst/>
          </a:prstGeom>
        </p:spPr>
        <p:txBody>
          <a:bodyPr wrap="square">
            <a:spAutoFit/>
          </a:bodyPr>
          <a:lstStyle/>
          <a:p>
            <a:pPr marL="0" indent="0">
              <a:buNone/>
            </a:pPr>
            <a:r>
              <a:rPr lang="fr-FR" sz="4000" dirty="0" smtClean="0"/>
              <a:t>3. QU’EST </a:t>
            </a:r>
            <a:r>
              <a:rPr lang="fr-FR" sz="4000" dirty="0"/>
              <a:t>CE QU’UN TAUX D’INTÉRÊT ?</a:t>
            </a:r>
          </a:p>
        </p:txBody>
      </p:sp>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5574" y="2888765"/>
            <a:ext cx="1660852" cy="1660852"/>
          </a:xfrm>
          <a:prstGeom prst="rect">
            <a:avLst/>
          </a:prstGeom>
        </p:spPr>
      </p:pic>
    </p:spTree>
    <p:extLst>
      <p:ext uri="{BB962C8B-B14F-4D97-AF65-F5344CB8AC3E}">
        <p14:creationId xmlns:p14="http://schemas.microsoft.com/office/powerpoint/2010/main" val="33081710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a:xfrm>
            <a:off x="11286309" y="6426925"/>
            <a:ext cx="443046" cy="285839"/>
          </a:xfrm>
        </p:spPr>
        <p:txBody>
          <a:bodyPr/>
          <a:lstStyle/>
          <a:p>
            <a:fld id="{27A4C574-4D1E-4B89-9988-D081408D575C}" type="slidenum">
              <a:rPr lang="fr-FR" smtClean="0"/>
              <a:pPr/>
              <a:t>22</a:t>
            </a:fld>
            <a:endParaRPr lang="fr-FR" dirty="0"/>
          </a:p>
        </p:txBody>
      </p:sp>
      <p:sp>
        <p:nvSpPr>
          <p:cNvPr id="4" name="Titre 3"/>
          <p:cNvSpPr>
            <a:spLocks noGrp="1"/>
          </p:cNvSpPr>
          <p:nvPr>
            <p:ph type="title"/>
          </p:nvPr>
        </p:nvSpPr>
        <p:spPr>
          <a:xfrm>
            <a:off x="642258" y="365126"/>
            <a:ext cx="10247635" cy="646331"/>
          </a:xfrm>
          <a:prstGeom prst="rect">
            <a:avLst/>
          </a:prstGeom>
        </p:spPr>
        <p:txBody>
          <a:bodyPr wrap="square">
            <a:spAutoFit/>
          </a:bodyPr>
          <a:lstStyle/>
          <a:p>
            <a:pPr marL="0" indent="0">
              <a:buNone/>
            </a:pPr>
            <a:r>
              <a:rPr lang="fr-FR" sz="4000" dirty="0" smtClean="0"/>
              <a:t>3. </a:t>
            </a:r>
            <a:endParaRPr lang="fr-FR" sz="4000" dirty="0"/>
          </a:p>
        </p:txBody>
      </p:sp>
      <p:sp>
        <p:nvSpPr>
          <p:cNvPr id="7" name="Rectangle 6"/>
          <p:cNvSpPr/>
          <p:nvPr/>
        </p:nvSpPr>
        <p:spPr>
          <a:xfrm>
            <a:off x="897223" y="3826479"/>
            <a:ext cx="10902974" cy="1615827"/>
          </a:xfrm>
          <a:prstGeom prst="rect">
            <a:avLst/>
          </a:prstGeom>
        </p:spPr>
        <p:txBody>
          <a:bodyPr wrap="square">
            <a:spAutoFit/>
          </a:bodyPr>
          <a:lstStyle/>
          <a:p>
            <a:pPr>
              <a:spcBef>
                <a:spcPts val="600"/>
              </a:spcBef>
            </a:pPr>
            <a:r>
              <a:rPr lang="fr-FR" sz="2400" b="1" dirty="0" smtClean="0">
                <a:solidFill>
                  <a:srgbClr val="E06F17"/>
                </a:solidFill>
                <a:latin typeface="Arial" panose="020B0604020202020204" pitchFamily="34" charset="0"/>
                <a:ea typeface="Arial"/>
                <a:cs typeface="Arial" panose="020B0604020202020204" pitchFamily="34" charset="0"/>
              </a:rPr>
              <a:t>Exercice :</a:t>
            </a:r>
          </a:p>
          <a:p>
            <a:pPr>
              <a:spcBef>
                <a:spcPts val="600"/>
              </a:spcBef>
            </a:pPr>
            <a:r>
              <a:rPr lang="fr-FR" sz="2000" dirty="0" smtClean="0">
                <a:solidFill>
                  <a:srgbClr val="E06F17"/>
                </a:solidFill>
                <a:latin typeface="Arial" panose="020B0604020202020204" pitchFamily="34" charset="0"/>
                <a:ea typeface="Arial"/>
                <a:cs typeface="Arial" panose="020B0604020202020204" pitchFamily="34" charset="0"/>
              </a:rPr>
              <a:t>Je </a:t>
            </a:r>
            <a:r>
              <a:rPr lang="fr-FR" sz="2000" dirty="0">
                <a:solidFill>
                  <a:srgbClr val="E06F17"/>
                </a:solidFill>
                <a:latin typeface="Arial" panose="020B0604020202020204" pitchFamily="34" charset="0"/>
                <a:ea typeface="Arial"/>
                <a:cs typeface="Arial" panose="020B0604020202020204" pitchFamily="34" charset="0"/>
              </a:rPr>
              <a:t>place </a:t>
            </a:r>
            <a:r>
              <a:rPr lang="fr-FR" sz="2000" dirty="0">
                <a:solidFill>
                  <a:srgbClr val="213B76"/>
                </a:solidFill>
                <a:latin typeface="Arial" panose="020B0604020202020204" pitchFamily="34" charset="0"/>
                <a:ea typeface="Arial"/>
                <a:cs typeface="Arial" panose="020B0604020202020204" pitchFamily="34" charset="0"/>
              </a:rPr>
              <a:t>200 euros </a:t>
            </a:r>
            <a:r>
              <a:rPr lang="fr-FR" sz="2000" dirty="0">
                <a:solidFill>
                  <a:srgbClr val="E06F17"/>
                </a:solidFill>
                <a:latin typeface="Arial" panose="020B0604020202020204" pitchFamily="34" charset="0"/>
                <a:ea typeface="Arial"/>
                <a:cs typeface="Arial" panose="020B0604020202020204" pitchFamily="34" charset="0"/>
              </a:rPr>
              <a:t>pendant </a:t>
            </a:r>
            <a:r>
              <a:rPr lang="fr-FR" sz="2000" dirty="0" smtClean="0">
                <a:solidFill>
                  <a:srgbClr val="213B76"/>
                </a:solidFill>
                <a:latin typeface="Arial" panose="020B0604020202020204" pitchFamily="34" charset="0"/>
                <a:ea typeface="Arial"/>
                <a:cs typeface="Arial" panose="020B0604020202020204" pitchFamily="34" charset="0"/>
              </a:rPr>
              <a:t>un </a:t>
            </a:r>
            <a:r>
              <a:rPr lang="fr-FR" sz="2000" dirty="0">
                <a:solidFill>
                  <a:srgbClr val="213B76"/>
                </a:solidFill>
                <a:latin typeface="Arial" panose="020B0604020202020204" pitchFamily="34" charset="0"/>
                <a:ea typeface="Arial"/>
                <a:cs typeface="Arial" panose="020B0604020202020204" pitchFamily="34" charset="0"/>
              </a:rPr>
              <a:t>an </a:t>
            </a:r>
            <a:r>
              <a:rPr lang="fr-FR" sz="2000" dirty="0">
                <a:solidFill>
                  <a:srgbClr val="E06F17"/>
                </a:solidFill>
                <a:latin typeface="Arial" panose="020B0604020202020204" pitchFamily="34" charset="0"/>
                <a:ea typeface="Arial"/>
                <a:cs typeface="Arial" panose="020B0604020202020204" pitchFamily="34" charset="0"/>
              </a:rPr>
              <a:t>sur un livret d’épargne avec un </a:t>
            </a:r>
            <a:r>
              <a:rPr lang="fr-FR" sz="2000" dirty="0">
                <a:solidFill>
                  <a:srgbClr val="213B76"/>
                </a:solidFill>
                <a:latin typeface="Arial" panose="020B0604020202020204" pitchFamily="34" charset="0"/>
                <a:ea typeface="Arial"/>
                <a:cs typeface="Arial" panose="020B0604020202020204" pitchFamily="34" charset="0"/>
              </a:rPr>
              <a:t>taux d’intérêt à 2 % par an</a:t>
            </a:r>
            <a:r>
              <a:rPr lang="fr-FR" sz="2000" dirty="0">
                <a:solidFill>
                  <a:srgbClr val="E06F17"/>
                </a:solidFill>
                <a:latin typeface="Arial" panose="020B0604020202020204" pitchFamily="34" charset="0"/>
                <a:ea typeface="Arial"/>
                <a:cs typeface="Arial" panose="020B0604020202020204" pitchFamily="34" charset="0"/>
              </a:rPr>
              <a:t>. </a:t>
            </a:r>
            <a:endParaRPr lang="fr-FR" sz="2000" dirty="0" smtClean="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À la fin de l’année, quelle somme y </a:t>
            </a:r>
            <a:r>
              <a:rPr lang="en-US" sz="2000" noProof="1">
                <a:solidFill>
                  <a:srgbClr val="E06F17"/>
                </a:solidFill>
                <a:latin typeface="Arial" panose="020B0604020202020204" pitchFamily="34" charset="0"/>
                <a:ea typeface="Arial"/>
                <a:cs typeface="Arial" panose="020B0604020202020204" pitchFamily="34" charset="0"/>
              </a:rPr>
              <a:t>aura-t-il</a:t>
            </a:r>
            <a:r>
              <a:rPr lang="fr-FR" sz="2000" dirty="0">
                <a:solidFill>
                  <a:srgbClr val="E06F17"/>
                </a:solidFill>
                <a:latin typeface="Arial" panose="020B0604020202020204" pitchFamily="34" charset="0"/>
                <a:ea typeface="Arial"/>
                <a:cs typeface="Arial" panose="020B0604020202020204" pitchFamily="34" charset="0"/>
              </a:rPr>
              <a:t> sur </a:t>
            </a:r>
            <a:r>
              <a:rPr lang="fr-FR" sz="2000" dirty="0" smtClean="0">
                <a:solidFill>
                  <a:srgbClr val="E06F17"/>
                </a:solidFill>
                <a:latin typeface="Arial" panose="020B0604020202020204" pitchFamily="34" charset="0"/>
                <a:ea typeface="Arial"/>
                <a:cs typeface="Arial" panose="020B0604020202020204" pitchFamily="34" charset="0"/>
              </a:rPr>
              <a:t>mon livret d’épargne ?</a:t>
            </a:r>
            <a:endParaRPr lang="fr-FR" sz="2000" dirty="0">
              <a:solidFill>
                <a:srgbClr val="E06F17"/>
              </a:solidFill>
              <a:latin typeface="Arial" panose="020B0604020202020204" pitchFamily="34" charset="0"/>
              <a:ea typeface="Arial"/>
              <a:cs typeface="Arial" panose="020B0604020202020204" pitchFamily="34" charset="0"/>
            </a:endParaRPr>
          </a:p>
          <a:p>
            <a:pPr marL="622300" indent="-457200">
              <a:spcBef>
                <a:spcPts val="600"/>
              </a:spcBef>
              <a:buFont typeface="+mj-lt"/>
              <a:buAutoNum type="arabicPeriod"/>
            </a:pPr>
            <a:r>
              <a:rPr lang="fr-FR" sz="2000" dirty="0">
                <a:solidFill>
                  <a:srgbClr val="E06F17"/>
                </a:solidFill>
                <a:latin typeface="Arial" panose="020B0604020202020204" pitchFamily="34" charset="0"/>
                <a:ea typeface="Arial"/>
                <a:cs typeface="Arial" panose="020B0604020202020204" pitchFamily="34" charset="0"/>
              </a:rPr>
              <a:t>Quelle somme y aura-t-il sur mon livret </a:t>
            </a:r>
            <a:r>
              <a:rPr lang="fr-FR" sz="2000" dirty="0" smtClean="0">
                <a:solidFill>
                  <a:srgbClr val="E06F17"/>
                </a:solidFill>
                <a:latin typeface="Arial" panose="020B0604020202020204" pitchFamily="34" charset="0"/>
                <a:ea typeface="Arial"/>
                <a:cs typeface="Arial" panose="020B0604020202020204" pitchFamily="34" charset="0"/>
              </a:rPr>
              <a:t>au </a:t>
            </a:r>
            <a:r>
              <a:rPr lang="fr-FR" sz="2000" dirty="0">
                <a:solidFill>
                  <a:srgbClr val="E06F17"/>
                </a:solidFill>
                <a:latin typeface="Arial" panose="020B0604020202020204" pitchFamily="34" charset="0"/>
                <a:ea typeface="Arial"/>
                <a:cs typeface="Arial" panose="020B0604020202020204" pitchFamily="34" charset="0"/>
              </a:rPr>
              <a:t>bout de deux ans ?</a:t>
            </a:r>
          </a:p>
        </p:txBody>
      </p:sp>
      <p:sp>
        <p:nvSpPr>
          <p:cNvPr id="8" name="Rectangle 7"/>
          <p:cNvSpPr/>
          <p:nvPr/>
        </p:nvSpPr>
        <p:spPr>
          <a:xfrm>
            <a:off x="1638225" y="2487917"/>
            <a:ext cx="9731188" cy="707886"/>
          </a:xfrm>
          <a:prstGeom prst="rect">
            <a:avLst/>
          </a:prstGeom>
        </p:spPr>
        <p:txBody>
          <a:bodyPr wrap="square">
            <a:spAutoFit/>
          </a:bodyPr>
          <a:lstStyle/>
          <a:p>
            <a:pPr marL="263525"/>
            <a:r>
              <a:rPr lang="fr-FR" sz="2000" dirty="0" smtClean="0">
                <a:solidFill>
                  <a:srgbClr val="213B76"/>
                </a:solidFill>
                <a:latin typeface="Arial" panose="020B0604020202020204" pitchFamily="34" charset="0"/>
                <a:cs typeface="Arial" panose="020B0604020202020204" pitchFamily="34" charset="0"/>
                <a:sym typeface="Arial"/>
              </a:rPr>
              <a:t>Le </a:t>
            </a:r>
            <a:r>
              <a:rPr lang="fr-FR" sz="2000" dirty="0">
                <a:solidFill>
                  <a:srgbClr val="213B76"/>
                </a:solidFill>
                <a:latin typeface="Arial" panose="020B0604020202020204" pitchFamily="34" charset="0"/>
                <a:cs typeface="Arial" panose="020B0604020202020204" pitchFamily="34" charset="0"/>
                <a:sym typeface="Arial"/>
              </a:rPr>
              <a:t>taux d’intérêt permet de calculer l’argent que je vais toucher </a:t>
            </a:r>
            <a:r>
              <a:rPr lang="fr-FR" sz="2000" b="1" dirty="0">
                <a:solidFill>
                  <a:srgbClr val="213B76"/>
                </a:solidFill>
                <a:latin typeface="Arial" panose="020B0604020202020204" pitchFamily="34" charset="0"/>
                <a:cs typeface="Arial" panose="020B0604020202020204" pitchFamily="34" charset="0"/>
                <a:sym typeface="Arial"/>
              </a:rPr>
              <a:t>en plus </a:t>
            </a:r>
            <a:r>
              <a:rPr lang="fr-FR" sz="2000" dirty="0">
                <a:solidFill>
                  <a:srgbClr val="213B76"/>
                </a:solidFill>
                <a:latin typeface="Arial" panose="020B0604020202020204" pitchFamily="34" charset="0"/>
                <a:cs typeface="Arial" panose="020B0604020202020204" pitchFamily="34" charset="0"/>
                <a:sym typeface="Arial"/>
              </a:rPr>
              <a:t>de l’argent que j’ai mis de </a:t>
            </a:r>
            <a:r>
              <a:rPr lang="fr-FR" sz="2000" dirty="0" smtClean="0">
                <a:solidFill>
                  <a:srgbClr val="213B76"/>
                </a:solidFill>
                <a:latin typeface="Arial" panose="020B0604020202020204" pitchFamily="34" charset="0"/>
                <a:cs typeface="Arial" panose="020B0604020202020204" pitchFamily="34" charset="0"/>
                <a:sym typeface="Arial"/>
              </a:rPr>
              <a:t>côté.</a:t>
            </a:r>
            <a:endParaRPr lang="fr-FR" sz="2000" dirty="0">
              <a:solidFill>
                <a:srgbClr val="213B76"/>
              </a:solidFill>
              <a:latin typeface="Arial" panose="020B0604020202020204" pitchFamily="34" charset="0"/>
              <a:cs typeface="Arial" panose="020B0604020202020204" pitchFamily="34" charset="0"/>
              <a:sym typeface="Arial"/>
            </a:endParaRPr>
          </a:p>
        </p:txBody>
      </p:sp>
      <p:grpSp>
        <p:nvGrpSpPr>
          <p:cNvPr id="12" name="Groupe 11"/>
          <p:cNvGrpSpPr/>
          <p:nvPr/>
        </p:nvGrpSpPr>
        <p:grpSpPr>
          <a:xfrm>
            <a:off x="699113" y="1467283"/>
            <a:ext cx="10670300" cy="954107"/>
            <a:chOff x="837178" y="1548767"/>
            <a:chExt cx="10438329" cy="954107"/>
          </a:xfrm>
        </p:grpSpPr>
        <p:sp>
          <p:nvSpPr>
            <p:cNvPr id="6" name="Rectangle 5"/>
            <p:cNvSpPr/>
            <p:nvPr/>
          </p:nvSpPr>
          <p:spPr>
            <a:xfrm>
              <a:off x="1977966" y="1548767"/>
              <a:ext cx="9297541" cy="954107"/>
            </a:xfrm>
            <a:prstGeom prst="rect">
              <a:avLst/>
            </a:prstGeom>
          </p:spPr>
          <p:txBody>
            <a:bodyPr wrap="square">
              <a:spAutoFit/>
            </a:bodyPr>
            <a:lstStyle/>
            <a:p>
              <a:r>
                <a:rPr lang="fr-FR" sz="2800" b="1" dirty="0" smtClean="0">
                  <a:solidFill>
                    <a:srgbClr val="C92360"/>
                  </a:solidFill>
                  <a:latin typeface="Arial" panose="020B0604020202020204" pitchFamily="34" charset="0"/>
                  <a:ea typeface="Arial"/>
                  <a:cs typeface="Arial" panose="020B0604020202020204" pitchFamily="34" charset="0"/>
                  <a:sym typeface="Arial"/>
                </a:rPr>
                <a:t>Quand je décide d’épargner de l’argent sur un produit d’épargne, que représente le </a:t>
              </a:r>
              <a:r>
                <a:rPr lang="fr-FR" sz="2800" b="1" dirty="0" smtClean="0">
                  <a:solidFill>
                    <a:srgbClr val="213B76"/>
                  </a:solidFill>
                  <a:latin typeface="Arial" panose="020B0604020202020204" pitchFamily="34" charset="0"/>
                  <a:ea typeface="Arial"/>
                  <a:cs typeface="Arial" panose="020B0604020202020204" pitchFamily="34" charset="0"/>
                  <a:sym typeface="Arial"/>
                </a:rPr>
                <a:t>«</a:t>
              </a:r>
              <a:r>
                <a:rPr lang="fr-FR" sz="2800" b="1" dirty="0">
                  <a:solidFill>
                    <a:srgbClr val="213B76"/>
                  </a:solidFill>
                  <a:latin typeface="Arial" panose="020B0604020202020204" pitchFamily="34" charset="0"/>
                  <a:ea typeface="Arial"/>
                  <a:cs typeface="Arial" panose="020B0604020202020204" pitchFamily="34" charset="0"/>
                  <a:sym typeface="Arial"/>
                </a:rPr>
                <a:t> taux d’intérêt » </a:t>
              </a:r>
              <a:r>
                <a:rPr lang="fr-FR" sz="2800" b="1" dirty="0">
                  <a:solidFill>
                    <a:srgbClr val="C92360"/>
                  </a:solidFill>
                  <a:latin typeface="Arial" panose="020B0604020202020204" pitchFamily="34" charset="0"/>
                  <a:ea typeface="Arial"/>
                  <a:cs typeface="Arial" panose="020B0604020202020204" pitchFamily="34" charset="0"/>
                  <a:sym typeface="Arial"/>
                </a:rPr>
                <a:t>? </a:t>
              </a: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178" y="1675404"/>
              <a:ext cx="882960" cy="662220"/>
            </a:xfrm>
            <a:prstGeom prst="rect">
              <a:avLst/>
            </a:prstGeom>
          </p:spPr>
        </p:pic>
      </p:grpSp>
      <p:sp>
        <p:nvSpPr>
          <p:cNvPr id="11" name="Rectangle 10">
            <a:extLst>
              <a:ext uri="{FF2B5EF4-FFF2-40B4-BE49-F238E27FC236}">
                <a16:creationId xmlns:a16="http://schemas.microsoft.com/office/drawing/2014/main" xmlns="" id="{4A334727-9E4F-E64B-08C4-7B3457272AFC}"/>
              </a:ext>
            </a:extLst>
          </p:cNvPr>
          <p:cNvSpPr/>
          <p:nvPr/>
        </p:nvSpPr>
        <p:spPr>
          <a:xfrm>
            <a:off x="699113" y="3646095"/>
            <a:ext cx="11030241" cy="2297506"/>
          </a:xfrm>
          <a:prstGeom prst="rect">
            <a:avLst/>
          </a:prstGeom>
          <a:noFill/>
          <a:ln w="38100" cap="sq">
            <a:solidFill>
              <a:srgbClr val="E06F17"/>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p:cNvSpPr/>
          <p:nvPr/>
        </p:nvSpPr>
        <p:spPr>
          <a:xfrm>
            <a:off x="9605063" y="4645304"/>
            <a:ext cx="1253490"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204 €</a:t>
            </a:r>
            <a:endParaRPr lang="fr-FR" sz="2000" b="1" dirty="0">
              <a:solidFill>
                <a:srgbClr val="213B76"/>
              </a:solidFill>
              <a:latin typeface="Arial" panose="020B0604020202020204" pitchFamily="34" charset="0"/>
              <a:ea typeface="Arial"/>
              <a:cs typeface="Arial" panose="020B0604020202020204" pitchFamily="34" charset="0"/>
            </a:endParaRPr>
          </a:p>
        </p:txBody>
      </p:sp>
      <p:sp>
        <p:nvSpPr>
          <p:cNvPr id="14" name="Rectangle 13"/>
          <p:cNvSpPr/>
          <p:nvPr/>
        </p:nvSpPr>
        <p:spPr>
          <a:xfrm>
            <a:off x="8675858" y="5043255"/>
            <a:ext cx="1645649" cy="400110"/>
          </a:xfrm>
          <a:prstGeom prst="rect">
            <a:avLst/>
          </a:prstGeom>
        </p:spPr>
        <p:txBody>
          <a:bodyPr wrap="square">
            <a:spAutoFit/>
          </a:bodyPr>
          <a:lstStyle/>
          <a:p>
            <a:r>
              <a:rPr lang="fr-FR" sz="2000" b="1" dirty="0" smtClean="0">
                <a:solidFill>
                  <a:srgbClr val="213B76"/>
                </a:solidFill>
                <a:latin typeface="Arial" panose="020B0604020202020204" pitchFamily="34" charset="0"/>
                <a:ea typeface="Arial"/>
                <a:cs typeface="Arial" panose="020B0604020202020204" pitchFamily="34" charset="0"/>
                <a:sym typeface="Wingdings" panose="05000000000000000000" pitchFamily="2" charset="2"/>
              </a:rPr>
              <a:t> </a:t>
            </a:r>
            <a:r>
              <a:rPr lang="fr-FR" sz="2000" b="1" dirty="0" smtClean="0">
                <a:solidFill>
                  <a:srgbClr val="213B76"/>
                </a:solidFill>
                <a:latin typeface="Arial" panose="020B0604020202020204" pitchFamily="34" charset="0"/>
                <a:ea typeface="Arial"/>
                <a:cs typeface="Arial" panose="020B0604020202020204" pitchFamily="34" charset="0"/>
              </a:rPr>
              <a:t>208,08 €</a:t>
            </a:r>
            <a:endParaRPr lang="fr-FR" sz="2000" b="1" dirty="0">
              <a:solidFill>
                <a:srgbClr val="213B76"/>
              </a:solidFill>
              <a:latin typeface="Arial" panose="020B0604020202020204" pitchFamily="34" charset="0"/>
              <a:ea typeface="Arial"/>
              <a:cs typeface="Arial" panose="020B0604020202020204" pitchFamily="34" charset="0"/>
            </a:endParaRPr>
          </a:p>
        </p:txBody>
      </p:sp>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72421" y="202103"/>
            <a:ext cx="1027776" cy="1027776"/>
          </a:xfrm>
          <a:prstGeom prst="rect">
            <a:avLst/>
          </a:prstGeom>
        </p:spPr>
      </p:pic>
      <p:sp>
        <p:nvSpPr>
          <p:cNvPr id="1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6" name="Titre 3"/>
          <p:cNvSpPr txBox="1">
            <a:spLocks/>
          </p:cNvSpPr>
          <p:nvPr/>
        </p:nvSpPr>
        <p:spPr>
          <a:xfrm>
            <a:off x="642258" y="365126"/>
            <a:ext cx="10130163" cy="646331"/>
          </a:xfrm>
          <a:prstGeom prst="rect">
            <a:avLst/>
          </a:prstGeom>
        </p:spPr>
        <p:txBody>
          <a:bodyPr wrap="square">
            <a:spAutoFit/>
          </a:bodyPr>
          <a:lstStyle>
            <a:lvl1pPr marL="857250" indent="-857250" algn="l" defTabSz="914400" rtl="0" eaLnBrk="1" latinLnBrk="0" hangingPunct="1">
              <a:lnSpc>
                <a:spcPct val="90000"/>
              </a:lnSpc>
              <a:spcBef>
                <a:spcPct val="0"/>
              </a:spcBef>
              <a:buFont typeface="+mj-lt"/>
              <a:buAutoNum type="arabicPeriod"/>
              <a:defRPr sz="4400" b="1" kern="1200">
                <a:solidFill>
                  <a:srgbClr val="213B76"/>
                </a:solidFill>
                <a:latin typeface="Arial" panose="020B0604020202020204" pitchFamily="34" charset="0"/>
                <a:ea typeface="+mj-ea"/>
                <a:cs typeface="Arial" panose="020B0604020202020204" pitchFamily="34" charset="0"/>
              </a:defRPr>
            </a:lvl1pPr>
          </a:lstStyle>
          <a:p>
            <a:pPr marL="0" indent="0">
              <a:buFont typeface="+mj-lt"/>
              <a:buNone/>
            </a:pPr>
            <a:r>
              <a:rPr lang="fr-FR" sz="4000" smtClean="0"/>
              <a:t>3. QU’EST CE QU’UN TAUX D’INTÉRÊT ?</a:t>
            </a:r>
            <a:endParaRPr lang="fr-FR" sz="4000" dirty="0"/>
          </a:p>
        </p:txBody>
      </p:sp>
      <p:sp>
        <p:nvSpPr>
          <p:cNvPr id="18" name="Bouton d'action : Accueil 17">
            <a:hlinkClick r:id="rId5" action="ppaction://hlinksldjump" highlightClick="1"/>
          </p:cNvPr>
          <p:cNvSpPr/>
          <p:nvPr/>
        </p:nvSpPr>
        <p:spPr>
          <a:xfrm>
            <a:off x="99694" y="5934659"/>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052470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23</a:t>
            </a:fld>
            <a:endParaRPr lang="fr-FR" dirty="0"/>
          </a:p>
        </p:txBody>
      </p:sp>
      <p:pic>
        <p:nvPicPr>
          <p:cNvPr id="13" name="Imag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10" name="Rectangle 9"/>
          <p:cNvSpPr/>
          <p:nvPr/>
        </p:nvSpPr>
        <p:spPr>
          <a:xfrm>
            <a:off x="2106307" y="1284198"/>
            <a:ext cx="7983951" cy="523220"/>
          </a:xfrm>
          <a:prstGeom prst="rect">
            <a:avLst/>
          </a:prstGeom>
          <a:solidFill>
            <a:srgbClr val="F2F2F2"/>
          </a:solidFill>
          <a:ln w="38100">
            <a:solidFill>
              <a:srgbClr val="213B76"/>
            </a:solidFill>
          </a:ln>
        </p:spPr>
        <p:txBody>
          <a:bodyPr wrap="square">
            <a:spAutoFit/>
          </a:bodyPr>
          <a:lstStyle/>
          <a:p>
            <a:pPr lvl="0" algn="ctr"/>
            <a:r>
              <a:rPr lang="fr-FR" sz="2800" b="1" dirty="0">
                <a:solidFill>
                  <a:srgbClr val="213B76"/>
                </a:solidFill>
                <a:latin typeface="Arial" panose="020B0604020202020204" pitchFamily="34" charset="0"/>
              </a:rPr>
              <a:t>THÈME </a:t>
            </a:r>
            <a:r>
              <a:rPr lang="fr-FR" sz="2800" b="1" dirty="0" smtClean="0">
                <a:solidFill>
                  <a:srgbClr val="213B76"/>
                </a:solidFill>
                <a:latin typeface="Arial" panose="020B0604020202020204" pitchFamily="34" charset="0"/>
              </a:rPr>
              <a:t>4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 CRÉDIT</a:t>
            </a:r>
            <a:endParaRPr lang="fr-FR" sz="2800" b="1" dirty="0">
              <a:solidFill>
                <a:srgbClr val="213B76"/>
              </a:solidFill>
              <a:latin typeface="Arial" panose="020B0604020202020204" pitchFamily="34" charset="0"/>
            </a:endParaRPr>
          </a:p>
        </p:txBody>
      </p:sp>
      <p:sp>
        <p:nvSpPr>
          <p:cNvPr id="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3682990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24</a:t>
            </a:fld>
            <a:endParaRPr lang="fr-FR" dirty="0"/>
          </a:p>
        </p:txBody>
      </p:sp>
      <p:sp>
        <p:nvSpPr>
          <p:cNvPr id="4" name="Titre 3"/>
          <p:cNvSpPr>
            <a:spLocks noGrp="1"/>
          </p:cNvSpPr>
          <p:nvPr>
            <p:ph type="title"/>
          </p:nvPr>
        </p:nvSpPr>
        <p:spPr>
          <a:xfrm>
            <a:off x="642258" y="365126"/>
            <a:ext cx="10907484" cy="646331"/>
          </a:xfrm>
          <a:prstGeom prst="rect">
            <a:avLst/>
          </a:prstGeom>
        </p:spPr>
        <p:txBody>
          <a:bodyPr/>
          <a:lstStyle/>
          <a:p>
            <a:pPr marL="0" indent="0">
              <a:buNone/>
            </a:pPr>
            <a:r>
              <a:rPr lang="fr-FR" sz="4000" dirty="0" smtClean="0"/>
              <a:t>4. LE </a:t>
            </a:r>
            <a:r>
              <a:rPr lang="fr-FR" sz="4000" dirty="0"/>
              <a:t>CRÉDIT</a:t>
            </a:r>
          </a:p>
        </p:txBody>
      </p:sp>
      <p:sp>
        <p:nvSpPr>
          <p:cNvPr id="6" name="- le laisser sur ton compte ;"/>
          <p:cNvSpPr txBox="1"/>
          <p:nvPr/>
        </p:nvSpPr>
        <p:spPr>
          <a:xfrm>
            <a:off x="2522588" y="3079212"/>
            <a:ext cx="92394" cy="4616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sp>
        <p:nvSpPr>
          <p:cNvPr id="9" name="- le laisser sur ton compte ;"/>
          <p:cNvSpPr txBox="1"/>
          <p:nvPr/>
        </p:nvSpPr>
        <p:spPr>
          <a:xfrm>
            <a:off x="2522588" y="2627044"/>
            <a:ext cx="92394" cy="4616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endParaRPr lang="fr-FR" sz="2000" dirty="0"/>
          </a:p>
        </p:txBody>
      </p:sp>
      <p:grpSp>
        <p:nvGrpSpPr>
          <p:cNvPr id="13" name="Groupe 12"/>
          <p:cNvGrpSpPr/>
          <p:nvPr/>
        </p:nvGrpSpPr>
        <p:grpSpPr>
          <a:xfrm>
            <a:off x="650423" y="1738161"/>
            <a:ext cx="11078932" cy="662220"/>
            <a:chOff x="650423" y="1644311"/>
            <a:chExt cx="11078932" cy="662220"/>
          </a:xfrm>
        </p:grpSpPr>
        <p:sp>
          <p:nvSpPr>
            <p:cNvPr id="7"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Qu’est-ce qu’un crédit ?</a:t>
              </a:r>
              <a:endParaRPr lang="fr-FR" dirty="0">
                <a:solidFill>
                  <a:srgbClr val="C92360"/>
                </a:solidFill>
                <a:latin typeface="Arial" panose="020B0604020202020204" pitchFamily="34" charset="0"/>
                <a:cs typeface="Arial" panose="020B0604020202020204" pitchFamily="34" charset="0"/>
              </a:endParaRPr>
            </a:p>
          </p:txBody>
        </p:sp>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19" name="risqué mais qui peut rapporter plus"/>
          <p:cNvSpPr txBox="1"/>
          <p:nvPr/>
        </p:nvSpPr>
        <p:spPr>
          <a:xfrm>
            <a:off x="1699710" y="2420758"/>
            <a:ext cx="10383433" cy="46166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C’est une somme que j’emprunte à un organisme financier, une banque par exemple.</a:t>
            </a:r>
            <a:endParaRPr lang="fr-FR" sz="2000" b="0" dirty="0">
              <a:latin typeface="Arial" panose="020B0604020202020204" pitchFamily="34" charset="0"/>
              <a:cs typeface="Arial" panose="020B0604020202020204" pitchFamily="34" charset="0"/>
            </a:endParaRPr>
          </a:p>
        </p:txBody>
      </p:sp>
      <p:grpSp>
        <p:nvGrpSpPr>
          <p:cNvPr id="20" name="Groupe 19"/>
          <p:cNvGrpSpPr/>
          <p:nvPr/>
        </p:nvGrpSpPr>
        <p:grpSpPr>
          <a:xfrm>
            <a:off x="642258" y="3038573"/>
            <a:ext cx="11078932" cy="662220"/>
            <a:chOff x="650423" y="1644311"/>
            <a:chExt cx="11078932" cy="662220"/>
          </a:xfrm>
        </p:grpSpPr>
        <p:sp>
          <p:nvSpPr>
            <p:cNvPr id="21"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Est-ce que ce service est payant ou gratuit ?</a:t>
              </a:r>
              <a:endParaRPr lang="fr-FR" dirty="0">
                <a:solidFill>
                  <a:srgbClr val="C92360"/>
                </a:solidFill>
                <a:latin typeface="Arial" panose="020B0604020202020204" pitchFamily="34" charset="0"/>
                <a:cs typeface="Arial" panose="020B0604020202020204" pitchFamily="34" charset="0"/>
              </a:endParaRPr>
            </a:p>
          </p:txBody>
        </p:sp>
        <p:pic>
          <p:nvPicPr>
            <p:cNvPr id="22"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3" name="risqué mais qui peut rapporter plus"/>
          <p:cNvSpPr txBox="1"/>
          <p:nvPr/>
        </p:nvSpPr>
        <p:spPr>
          <a:xfrm>
            <a:off x="1699710" y="3591425"/>
            <a:ext cx="10098045" cy="14311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a:latin typeface="Arial" panose="020B0604020202020204" pitchFamily="34" charset="0"/>
                <a:cs typeface="Arial" panose="020B0604020202020204" pitchFamily="34" charset="0"/>
              </a:rPr>
              <a:t>C’est un service payant. Je vais devoir rembourser :</a:t>
            </a:r>
          </a:p>
          <a:p>
            <a:pPr marL="985838">
              <a:lnSpc>
                <a:spcPct val="100000"/>
              </a:lnSpc>
              <a:buSzPct val="125000"/>
            </a:pPr>
            <a:r>
              <a:rPr lang="fr-FR" sz="1600" b="0" dirty="0" smtClean="0">
                <a:solidFill>
                  <a:schemeClr val="tx1"/>
                </a:solidFill>
                <a:latin typeface="Arial" panose="020B0604020202020204" pitchFamily="34" charset="0"/>
                <a:cs typeface="Arial" panose="020B0604020202020204" pitchFamily="34" charset="0"/>
              </a:rPr>
              <a:t>La </a:t>
            </a:r>
            <a:r>
              <a:rPr lang="fr-FR" sz="1600" b="0" dirty="0">
                <a:solidFill>
                  <a:schemeClr val="tx1"/>
                </a:solidFill>
                <a:latin typeface="Arial" panose="020B0604020202020204" pitchFamily="34" charset="0"/>
                <a:cs typeface="Arial" panose="020B0604020202020204" pitchFamily="34" charset="0"/>
              </a:rPr>
              <a:t>somme empruntée (le capital)</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intérêts du crédit (la rémunération de l’organisme financier)</a:t>
            </a:r>
          </a:p>
          <a:p>
            <a:pPr marL="985838" indent="-285750">
              <a:lnSpc>
                <a:spcPct val="100000"/>
              </a:lnSpc>
              <a:buSzPct val="125000"/>
              <a:buFont typeface="Arial" panose="020B0604020202020204" pitchFamily="34" charset="0"/>
              <a:buChar char="+"/>
            </a:pPr>
            <a:r>
              <a:rPr lang="fr-FR" sz="1600" b="0" dirty="0">
                <a:solidFill>
                  <a:schemeClr val="tx1"/>
                </a:solidFill>
                <a:latin typeface="Arial" panose="020B0604020202020204" pitchFamily="34" charset="0"/>
                <a:cs typeface="Arial" panose="020B0604020202020204" pitchFamily="34" charset="0"/>
              </a:rPr>
              <a:t>Les frais et assurance éventuels</a:t>
            </a:r>
          </a:p>
        </p:txBody>
      </p:sp>
      <p:grpSp>
        <p:nvGrpSpPr>
          <p:cNvPr id="24" name="Groupe 23"/>
          <p:cNvGrpSpPr/>
          <p:nvPr/>
        </p:nvGrpSpPr>
        <p:grpSpPr>
          <a:xfrm>
            <a:off x="642258" y="5031730"/>
            <a:ext cx="11078932" cy="662220"/>
            <a:chOff x="650423" y="1644311"/>
            <a:chExt cx="11078932" cy="662220"/>
          </a:xfrm>
        </p:grpSpPr>
        <p:sp>
          <p:nvSpPr>
            <p:cNvPr id="25" name="Que peux-tu faire avec cet argent ?"/>
            <p:cNvSpPr txBox="1"/>
            <p:nvPr/>
          </p:nvSpPr>
          <p:spPr>
            <a:xfrm>
              <a:off x="1707875" y="1699455"/>
              <a:ext cx="10021480" cy="49474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dirty="0" smtClean="0">
                  <a:solidFill>
                    <a:srgbClr val="C92360"/>
                  </a:solidFill>
                  <a:latin typeface="Arial" panose="020B0604020202020204" pitchFamily="34" charset="0"/>
                  <a:cs typeface="Arial" panose="020B0604020202020204" pitchFamily="34" charset="0"/>
                </a:rPr>
                <a:t>Souscrire un crédit, à quoi cela m’engage-t-il ?</a:t>
              </a:r>
              <a:endParaRPr lang="fr-FR" dirty="0">
                <a:solidFill>
                  <a:srgbClr val="C92360"/>
                </a:solidFill>
                <a:latin typeface="Arial" panose="020B0604020202020204" pitchFamily="34" charset="0"/>
                <a:cs typeface="Arial" panose="020B0604020202020204" pitchFamily="34" charset="0"/>
              </a:endParaRPr>
            </a:p>
          </p:txBody>
        </p:sp>
        <p:pic>
          <p:nvPicPr>
            <p:cNvPr id="26"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423" y="1644311"/>
              <a:ext cx="882960" cy="662220"/>
            </a:xfrm>
            <a:prstGeom prst="rect">
              <a:avLst/>
            </a:prstGeom>
          </p:spPr>
        </p:pic>
      </p:grpSp>
      <p:sp>
        <p:nvSpPr>
          <p:cNvPr id="27" name="risqué mais qui peut rapporter plus"/>
          <p:cNvSpPr txBox="1"/>
          <p:nvPr/>
        </p:nvSpPr>
        <p:spPr>
          <a:xfrm>
            <a:off x="1699710" y="5565262"/>
            <a:ext cx="10657122" cy="4277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pPr marL="342900" indent="-342900">
              <a:buSzPct val="125000"/>
              <a:buBlip>
                <a:blip r:embed="rId4"/>
              </a:buBlip>
            </a:pPr>
            <a:r>
              <a:rPr lang="fr-FR" sz="2000" b="0" dirty="0" smtClean="0">
                <a:latin typeface="Arial" panose="020B0604020202020204" pitchFamily="34" charset="0"/>
                <a:cs typeface="Arial" panose="020B0604020202020204" pitchFamily="34" charset="0"/>
              </a:rPr>
              <a:t>À rembourser la somme due à l’organisme financier en partie tous les mois (mensualité).</a:t>
            </a:r>
            <a:endParaRPr lang="fr-FR" sz="2000" b="0" dirty="0">
              <a:latin typeface="Arial" panose="020B0604020202020204" pitchFamily="34" charset="0"/>
              <a:cs typeface="Arial" panose="020B0604020202020204" pitchFamily="34" charset="0"/>
            </a:endParaRPr>
          </a:p>
        </p:txBody>
      </p:sp>
      <p:pic>
        <p:nvPicPr>
          <p:cNvPr id="28" name="Imag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76709" y="64998"/>
            <a:ext cx="1219200" cy="1219200"/>
          </a:xfrm>
          <a:prstGeom prst="rect">
            <a:avLst/>
          </a:prstGeom>
        </p:spPr>
      </p:pic>
      <p:sp>
        <p:nvSpPr>
          <p:cNvPr id="30"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9" name="Bouton d'action : Accueil 28">
            <a:hlinkClick r:id="rId6" action="ppaction://hlinksldjump" highlightClick="1"/>
          </p:cNvPr>
          <p:cNvSpPr/>
          <p:nvPr/>
        </p:nvSpPr>
        <p:spPr>
          <a:xfrm>
            <a:off x="111906" y="5839472"/>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1" name="Image 30">
            <a:hlinkClick r:id="rId7"/>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56542" y="1155030"/>
            <a:ext cx="1534884" cy="1387928"/>
          </a:xfrm>
          <a:prstGeom prst="rect">
            <a:avLst/>
          </a:prstGeom>
        </p:spPr>
      </p:pic>
    </p:spTree>
    <p:extLst>
      <p:ext uri="{BB962C8B-B14F-4D97-AF65-F5344CB8AC3E}">
        <p14:creationId xmlns:p14="http://schemas.microsoft.com/office/powerpoint/2010/main" val="325640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build="p" autoUpdateAnimBg="0"/>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25</a:t>
            </a:fld>
            <a:endParaRPr lang="fr-FR" dirty="0"/>
          </a:p>
        </p:txBody>
      </p:sp>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Rectangle 16"/>
          <p:cNvSpPr/>
          <p:nvPr/>
        </p:nvSpPr>
        <p:spPr>
          <a:xfrm>
            <a:off x="2639323" y="1277583"/>
            <a:ext cx="6913354"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5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MOYENS DE PAIEMENT</a:t>
            </a:r>
            <a:endParaRPr lang="fr-FR" sz="2800" b="1" dirty="0">
              <a:solidFill>
                <a:srgbClr val="213B76"/>
              </a:solidFill>
              <a:latin typeface="Arial" panose="020B0604020202020204" pitchFamily="34" charset="0"/>
            </a:endParaRPr>
          </a:p>
        </p:txBody>
      </p:sp>
      <p:pic>
        <p:nvPicPr>
          <p:cNvPr id="16" name="Image 15">
            <a:hlinkClick r:id="rId4"/>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265574" y="3458197"/>
            <a:ext cx="1660852" cy="1660852"/>
          </a:xfrm>
          <a:prstGeom prst="rect">
            <a:avLst/>
          </a:prstGeom>
        </p:spPr>
      </p:pic>
    </p:spTree>
    <p:extLst>
      <p:ext uri="{BB962C8B-B14F-4D97-AF65-F5344CB8AC3E}">
        <p14:creationId xmlns:p14="http://schemas.microsoft.com/office/powerpoint/2010/main" val="378296900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26</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6" name="Image 6" descr="Image 6"/>
          <p:cNvPicPr>
            <a:picLocks noChangeAspect="1"/>
          </p:cNvPicPr>
          <p:nvPr/>
        </p:nvPicPr>
        <p:blipFill>
          <a:blip r:embed="rId4"/>
          <a:stretch>
            <a:fillRect/>
          </a:stretch>
        </p:blipFill>
        <p:spPr>
          <a:xfrm>
            <a:off x="6377147" y="2050750"/>
            <a:ext cx="2137531" cy="2039205"/>
          </a:xfrm>
          <a:prstGeom prst="rect">
            <a:avLst/>
          </a:prstGeom>
          <a:ln w="12700">
            <a:miter lim="400000"/>
          </a:ln>
        </p:spPr>
      </p:pic>
      <p:pic>
        <p:nvPicPr>
          <p:cNvPr id="7" name="Image 6"/>
          <p:cNvPicPr>
            <a:picLocks noChangeAspect="1"/>
          </p:cNvPicPr>
          <p:nvPr/>
        </p:nvPicPr>
        <p:blipFill rotWithShape="1">
          <a:blip r:embed="rId5"/>
          <a:srcRect l="27897"/>
          <a:stretch/>
        </p:blipFill>
        <p:spPr>
          <a:xfrm>
            <a:off x="9015806" y="1966631"/>
            <a:ext cx="2097172" cy="2039205"/>
          </a:xfrm>
          <a:prstGeom prst="rect">
            <a:avLst/>
          </a:prstGeom>
        </p:spPr>
      </p:pic>
      <p:sp>
        <p:nvSpPr>
          <p:cNvPr id="8" name="Rectangle 7"/>
          <p:cNvSpPr/>
          <p:nvPr/>
        </p:nvSpPr>
        <p:spPr>
          <a:xfrm>
            <a:off x="1804298" y="5098237"/>
            <a:ext cx="8074646" cy="1107996"/>
          </a:xfrm>
          <a:prstGeom prst="rect">
            <a:avLst/>
          </a:prstGeom>
        </p:spPr>
        <p:txBody>
          <a:bodyPr wrap="none">
            <a:spAutoFit/>
          </a:bodyPr>
          <a:lstStyle/>
          <a:p>
            <a:r>
              <a:rPr lang="fr-FR" sz="2200" b="1" dirty="0">
                <a:solidFill>
                  <a:srgbClr val="213B76"/>
                </a:solidFill>
                <a:latin typeface="Arial" panose="020B0604020202020204" pitchFamily="34" charset="0"/>
                <a:cs typeface="Arial" panose="020B0604020202020204" pitchFamily="34" charset="0"/>
              </a:rPr>
              <a:t>Exceptions :</a:t>
            </a:r>
          </a:p>
          <a:p>
            <a:pPr marL="457200" indent="-457200" defTabSz="803275">
              <a:buSzPct val="125000"/>
              <a:buBlip>
                <a:blip r:embed="rId6"/>
              </a:buBlip>
            </a:pPr>
            <a:r>
              <a:rPr lang="fr-FR" sz="2200" dirty="0">
                <a:solidFill>
                  <a:srgbClr val="213B76"/>
                </a:solidFill>
                <a:latin typeface="Arial" panose="020B0604020202020204" pitchFamily="34" charset="0"/>
                <a:ea typeface="Arial"/>
                <a:cs typeface="Arial" panose="020B0604020202020204" pitchFamily="34" charset="0"/>
                <a:sym typeface="Arial"/>
              </a:rPr>
              <a:t>Payer avec plus de 50 pièces</a:t>
            </a:r>
          </a:p>
          <a:p>
            <a:pPr marL="457200" indent="-457200" defTabSz="803275">
              <a:buSzPct val="125000"/>
              <a:buBlip>
                <a:blip r:embed="rId6"/>
              </a:buBlip>
            </a:pPr>
            <a:r>
              <a:rPr lang="fr-FR" sz="2200" dirty="0" smtClean="0">
                <a:solidFill>
                  <a:srgbClr val="213B76"/>
                </a:solidFill>
                <a:latin typeface="Arial" panose="020B0604020202020204" pitchFamily="34" charset="0"/>
                <a:ea typeface="Arial"/>
                <a:cs typeface="Arial" panose="020B0604020202020204" pitchFamily="34" charset="0"/>
                <a:sym typeface="Arial"/>
              </a:rPr>
              <a:t>Payer à un professionnel une somme supérieure </a:t>
            </a:r>
            <a:r>
              <a:rPr lang="fr-FR" sz="2200" dirty="0">
                <a:solidFill>
                  <a:srgbClr val="213B76"/>
                </a:solidFill>
                <a:latin typeface="Arial" panose="020B0604020202020204" pitchFamily="34" charset="0"/>
                <a:ea typeface="Arial"/>
                <a:cs typeface="Arial" panose="020B0604020202020204" pitchFamily="34" charset="0"/>
                <a:sym typeface="Arial"/>
              </a:rPr>
              <a:t>à 1 000 </a:t>
            </a:r>
            <a:r>
              <a:rPr lang="fr-FR" sz="2200" dirty="0" smtClean="0">
                <a:solidFill>
                  <a:srgbClr val="213B76"/>
                </a:solidFill>
                <a:latin typeface="Arial" panose="020B0604020202020204" pitchFamily="34" charset="0"/>
                <a:ea typeface="Arial"/>
                <a:cs typeface="Arial" panose="020B0604020202020204" pitchFamily="34" charset="0"/>
                <a:sym typeface="Arial"/>
              </a:rPr>
              <a:t>€ </a:t>
            </a:r>
            <a:endParaRPr lang="fr-FR" sz="2200" dirty="0">
              <a:solidFill>
                <a:srgbClr val="213B76"/>
              </a:solidFill>
              <a:latin typeface="Arial" panose="020B0604020202020204" pitchFamily="34" charset="0"/>
              <a:ea typeface="Arial"/>
              <a:cs typeface="Arial" panose="020B0604020202020204" pitchFamily="34" charset="0"/>
              <a:sym typeface="Arial"/>
            </a:endParaRPr>
          </a:p>
        </p:txBody>
      </p:sp>
      <p:sp>
        <p:nvSpPr>
          <p:cNvPr id="11" name="Espace réservé du texte 1"/>
          <p:cNvSpPr txBox="1"/>
          <p:nvPr/>
        </p:nvSpPr>
        <p:spPr>
          <a:xfrm>
            <a:off x="1804298" y="2718772"/>
            <a:ext cx="2034763" cy="120032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317500" algn="just" defTabSz="803275">
              <a:spcBef>
                <a:spcPts val="400"/>
              </a:spcBef>
              <a:defRPr sz="2100" b="1">
                <a:solidFill>
                  <a:srgbClr val="002060"/>
                </a:solidFill>
                <a:latin typeface="Arial"/>
                <a:ea typeface="Arial"/>
                <a:cs typeface="Arial"/>
                <a:sym typeface="Arial"/>
              </a:defRPr>
            </a:lvl1pPr>
          </a:lstStyle>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Pratiques</a:t>
            </a:r>
          </a:p>
          <a:p>
            <a:pPr marL="457200" indent="-457200" algn="l">
              <a:lnSpc>
                <a:spcPct val="150000"/>
              </a:lnSpc>
              <a:spcBef>
                <a:spcPts val="0"/>
              </a:spcBef>
              <a:buSzPct val="125000"/>
              <a:buBlip>
                <a:blip r:embed="rId6"/>
              </a:buBlip>
            </a:pPr>
            <a:r>
              <a:rPr lang="fr-FR" sz="2400" b="0" dirty="0" smtClean="0">
                <a:solidFill>
                  <a:srgbClr val="213B76"/>
                </a:solidFill>
                <a:latin typeface="Arial" panose="020B0604020202020204" pitchFamily="34" charset="0"/>
                <a:cs typeface="Arial" panose="020B0604020202020204" pitchFamily="34" charset="0"/>
              </a:rPr>
              <a:t>Sûrs</a:t>
            </a:r>
            <a:r>
              <a:rPr lang="fr-FR" sz="2400" b="0" dirty="0" smtClean="0">
                <a:latin typeface="Arial" panose="020B0604020202020204" pitchFamily="34" charset="0"/>
                <a:cs typeface="Arial" panose="020B0604020202020204" pitchFamily="34" charset="0"/>
              </a:rPr>
              <a:t> </a:t>
            </a:r>
            <a:endParaRPr lang="fr-FR" sz="2400" b="0" dirty="0">
              <a:latin typeface="Arial" panose="020B0604020202020204" pitchFamily="34" charset="0"/>
              <a:cs typeface="Arial" panose="020B0604020202020204" pitchFamily="34" charset="0"/>
            </a:endParaRPr>
          </a:p>
        </p:txBody>
      </p:sp>
      <p:sp>
        <p:nvSpPr>
          <p:cNvPr id="12" name="Rectangle à coins arrondis 11"/>
          <p:cNvSpPr/>
          <p:nvPr/>
        </p:nvSpPr>
        <p:spPr>
          <a:xfrm>
            <a:off x="794658" y="1828654"/>
            <a:ext cx="10901681" cy="2499230"/>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3" name="Groupe 12"/>
          <p:cNvGrpSpPr/>
          <p:nvPr/>
        </p:nvGrpSpPr>
        <p:grpSpPr>
          <a:xfrm>
            <a:off x="794658" y="4564291"/>
            <a:ext cx="9125589" cy="637008"/>
            <a:chOff x="470711" y="4737450"/>
            <a:chExt cx="9125589" cy="637008"/>
          </a:xfrm>
        </p:grpSpPr>
        <p:sp>
          <p:nvSpPr>
            <p:cNvPr id="14" name="ZoneTexte 13"/>
            <p:cNvSpPr txBox="1"/>
            <p:nvPr/>
          </p:nvSpPr>
          <p:spPr>
            <a:xfrm>
              <a:off x="1537431" y="4840513"/>
              <a:ext cx="8058869" cy="4308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hangingPunct="0"/>
              <a:r>
                <a:rPr lang="fr-FR" sz="2200" b="1" dirty="0">
                  <a:solidFill>
                    <a:srgbClr val="C92360"/>
                  </a:solidFill>
                  <a:latin typeface="Arial" panose="020B0604020202020204" pitchFamily="34" charset="0"/>
                  <a:cs typeface="Arial" panose="020B0604020202020204" pitchFamily="34" charset="0"/>
                  <a:sym typeface="Helvetica"/>
                </a:rPr>
                <a:t>Ce sont les seuls moyens de paiement à avoir cours </a:t>
              </a:r>
              <a:r>
                <a:rPr lang="fr-FR" sz="2200" b="1" dirty="0" smtClean="0">
                  <a:solidFill>
                    <a:srgbClr val="C92360"/>
                  </a:solidFill>
                  <a:latin typeface="Arial" panose="020B0604020202020204" pitchFamily="34" charset="0"/>
                  <a:cs typeface="Arial" panose="020B0604020202020204" pitchFamily="34" charset="0"/>
                  <a:sym typeface="Helvetica"/>
                </a:rPr>
                <a:t>légal.</a:t>
              </a:r>
              <a:endParaRPr lang="fr-FR" sz="2200" b="1" dirty="0">
                <a:solidFill>
                  <a:srgbClr val="C92360"/>
                </a:solidFill>
                <a:latin typeface="Arial" panose="020B0604020202020204" pitchFamily="34" charset="0"/>
                <a:cs typeface="Arial" panose="020B0604020202020204" pitchFamily="34" charset="0"/>
                <a:sym typeface="Helvetica"/>
              </a:endParaRPr>
            </a:p>
          </p:txBody>
        </p:sp>
        <p:pic>
          <p:nvPicPr>
            <p:cNvPr id="15" name="Imag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0711" y="4737450"/>
              <a:ext cx="840309" cy="637008"/>
            </a:xfrm>
            <a:prstGeom prst="rect">
              <a:avLst/>
            </a:prstGeom>
          </p:spPr>
        </p:pic>
      </p:grpSp>
      <p:sp>
        <p:nvSpPr>
          <p:cNvPr id="17" name="Titre 1"/>
          <p:cNvSpPr txBox="1">
            <a:spLocks/>
          </p:cNvSpPr>
          <p:nvPr/>
        </p:nvSpPr>
        <p:spPr>
          <a:xfrm>
            <a:off x="794658" y="270779"/>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MOYENS </a:t>
            </a:r>
            <a:r>
              <a:rPr lang="fr-FR" sz="4000" dirty="0"/>
              <a:t>DE PAIEMENT</a:t>
            </a:r>
          </a:p>
        </p:txBody>
      </p:sp>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8" name="Espace réservé du texte 3"/>
          <p:cNvSpPr txBox="1"/>
          <p:nvPr/>
        </p:nvSpPr>
        <p:spPr>
          <a:xfrm>
            <a:off x="1515903" y="2241720"/>
            <a:ext cx="4140000" cy="523216"/>
          </a:xfrm>
          <a:prstGeom prst="rect">
            <a:avLst/>
          </a:prstGeom>
          <a:ln w="12700">
            <a:solidFill>
              <a:srgbClr val="C92360"/>
            </a:solidFill>
            <a:prstDash val="sysDash"/>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Tree>
    <p:extLst>
      <p:ext uri="{BB962C8B-B14F-4D97-AF65-F5344CB8AC3E}">
        <p14:creationId xmlns:p14="http://schemas.microsoft.com/office/powerpoint/2010/main" val="1777382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27</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7" name="Picture 2" descr="Picture 2"/>
          <p:cNvPicPr>
            <a:picLocks noChangeAspect="1"/>
          </p:cNvPicPr>
          <p:nvPr/>
        </p:nvPicPr>
        <p:blipFill>
          <a:blip r:embed="rId4"/>
          <a:srcRect l="7413" t="34387" r="16029" b="34387"/>
          <a:stretch>
            <a:fillRect/>
          </a:stretch>
        </p:blipFill>
        <p:spPr>
          <a:xfrm>
            <a:off x="2231023" y="2650813"/>
            <a:ext cx="6245836" cy="3615306"/>
          </a:xfrm>
          <a:prstGeom prst="rect">
            <a:avLst/>
          </a:prstGeom>
          <a:ln w="12700" cap="flat">
            <a:noFill/>
            <a:miter lim="400000"/>
          </a:ln>
          <a:effectLst/>
        </p:spPr>
      </p:pic>
      <p:sp>
        <p:nvSpPr>
          <p:cNvPr id="21" name="Rectangle"/>
          <p:cNvSpPr/>
          <p:nvPr/>
        </p:nvSpPr>
        <p:spPr>
          <a:xfrm>
            <a:off x="6973604" y="6272375"/>
            <a:ext cx="1380506" cy="37932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2" name="Hologramme"/>
          <p:cNvSpPr txBox="1"/>
          <p:nvPr/>
        </p:nvSpPr>
        <p:spPr>
          <a:xfrm>
            <a:off x="6973604" y="6311550"/>
            <a:ext cx="1380506" cy="3385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Hologramme</a:t>
            </a:r>
          </a:p>
        </p:txBody>
      </p:sp>
      <p:sp>
        <p:nvSpPr>
          <p:cNvPr id="19" name="Rectangle"/>
          <p:cNvSpPr/>
          <p:nvPr/>
        </p:nvSpPr>
        <p:spPr>
          <a:xfrm>
            <a:off x="2831709" y="6271701"/>
            <a:ext cx="1948162" cy="352776"/>
          </a:xfrm>
          <a:prstGeom prst="rect">
            <a:avLst/>
          </a:prstGeom>
          <a:solidFill>
            <a:srgbClr val="FFFFFF"/>
          </a:solid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20" name="Nombre émeraude"/>
          <p:cNvSpPr txBox="1"/>
          <p:nvPr/>
        </p:nvSpPr>
        <p:spPr>
          <a:xfrm>
            <a:off x="2831709" y="6285165"/>
            <a:ext cx="1948162" cy="3385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Nombre émeraude</a:t>
            </a:r>
          </a:p>
        </p:txBody>
      </p:sp>
      <p:sp>
        <p:nvSpPr>
          <p:cNvPr id="17" name="Rectangle"/>
          <p:cNvSpPr/>
          <p:nvPr/>
        </p:nvSpPr>
        <p:spPr>
          <a:xfrm>
            <a:off x="3726647" y="2225499"/>
            <a:ext cx="176055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8" name="Filigrane portrait"/>
          <p:cNvSpPr txBox="1"/>
          <p:nvPr/>
        </p:nvSpPr>
        <p:spPr>
          <a:xfrm>
            <a:off x="3726647" y="2274108"/>
            <a:ext cx="1760558" cy="3385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Filigrane portrait</a:t>
            </a:r>
          </a:p>
        </p:txBody>
      </p:sp>
      <p:sp>
        <p:nvSpPr>
          <p:cNvPr id="15" name="Rectangle"/>
          <p:cNvSpPr/>
          <p:nvPr/>
        </p:nvSpPr>
        <p:spPr>
          <a:xfrm>
            <a:off x="1235757" y="2211532"/>
            <a:ext cx="1743078" cy="423066"/>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703262">
              <a:spcBef>
                <a:spcPts val="300"/>
              </a:spcBef>
              <a:defRPr>
                <a:latin typeface="Arial"/>
                <a:ea typeface="Arial"/>
                <a:cs typeface="Arial"/>
                <a:sym typeface="Arial"/>
              </a:defRPr>
            </a:pPr>
            <a:endParaRPr dirty="0">
              <a:solidFill>
                <a:srgbClr val="C92360"/>
              </a:solidFill>
              <a:latin typeface="Myriad Pro" panose="020B0503030403020204"/>
            </a:endParaRPr>
          </a:p>
        </p:txBody>
      </p:sp>
      <p:sp>
        <p:nvSpPr>
          <p:cNvPr id="16" name="Marques tactiles"/>
          <p:cNvSpPr txBox="1"/>
          <p:nvPr/>
        </p:nvSpPr>
        <p:spPr>
          <a:xfrm>
            <a:off x="1235757" y="2260141"/>
            <a:ext cx="1743078" cy="33855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just" defTabSz="703262">
              <a:spcBef>
                <a:spcPts val="300"/>
              </a:spcBef>
              <a:defRPr sz="1600" b="1">
                <a:solidFill>
                  <a:srgbClr val="CA2260"/>
                </a:solidFill>
                <a:latin typeface="Arial"/>
                <a:ea typeface="Arial"/>
                <a:cs typeface="Arial"/>
                <a:sym typeface="Arial"/>
              </a:defRPr>
            </a:lvl1pPr>
          </a:lstStyle>
          <a:p>
            <a:pPr algn="ctr"/>
            <a:r>
              <a:rPr dirty="0">
                <a:solidFill>
                  <a:srgbClr val="C92360"/>
                </a:solidFill>
                <a:latin typeface="Arial" panose="020B0604020202020204" pitchFamily="34" charset="0"/>
                <a:cs typeface="Arial" panose="020B0604020202020204" pitchFamily="34" charset="0"/>
              </a:rPr>
              <a:t>Marques tactiles</a:t>
            </a:r>
          </a:p>
        </p:txBody>
      </p:sp>
      <p:sp>
        <p:nvSpPr>
          <p:cNvPr id="13" name="Rectangle"/>
          <p:cNvSpPr/>
          <p:nvPr/>
        </p:nvSpPr>
        <p:spPr>
          <a:xfrm>
            <a:off x="6355212" y="2060063"/>
            <a:ext cx="2013753" cy="587088"/>
          </a:xfrm>
          <a:prstGeom prst="rect">
            <a:avLst/>
          </a:prstGeom>
          <a:noFill/>
          <a:ln w="19050" cap="flat">
            <a:solidFill>
              <a:srgbClr val="C92360"/>
            </a:solidFill>
            <a:prstDash val="solid"/>
            <a:miter lim="400000"/>
          </a:ln>
          <a:effectLst/>
        </p:spPr>
        <p:txBody>
          <a:bodyPr wrap="square" lIns="45718" tIns="45718" rIns="45718" bIns="45718" numCol="1" anchor="t">
            <a:noAutofit/>
          </a:bodyPr>
          <a:lstStyle/>
          <a:p>
            <a:pPr algn="ctr" defTabSz="657225">
              <a:spcBef>
                <a:spcPts val="200"/>
              </a:spcBef>
              <a:defRPr>
                <a:latin typeface="Arial"/>
                <a:ea typeface="Arial"/>
                <a:cs typeface="Arial"/>
                <a:sym typeface="Arial"/>
              </a:defRPr>
            </a:pPr>
            <a:endParaRPr dirty="0">
              <a:solidFill>
                <a:srgbClr val="C92360"/>
              </a:solidFill>
              <a:latin typeface="Myriad Pro" panose="020B0503030403020204"/>
            </a:endParaRPr>
          </a:p>
        </p:txBody>
      </p:sp>
      <p:sp>
        <p:nvSpPr>
          <p:cNvPr id="14" name="Fenêtre portrait…"/>
          <p:cNvSpPr txBox="1"/>
          <p:nvPr/>
        </p:nvSpPr>
        <p:spPr>
          <a:xfrm>
            <a:off x="6371835" y="2079321"/>
            <a:ext cx="2013753" cy="5796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Fenêtre</a:t>
            </a:r>
            <a:r>
              <a:rPr sz="1500" dirty="0">
                <a:solidFill>
                  <a:srgbClr val="C92360"/>
                </a:solidFill>
                <a:latin typeface="Arial" panose="020B0604020202020204" pitchFamily="34" charset="0"/>
                <a:cs typeface="Arial" panose="020B0604020202020204" pitchFamily="34" charset="0"/>
              </a:rPr>
              <a:t> portrait</a:t>
            </a:r>
          </a:p>
          <a:p>
            <a:pPr algn="ctr" defTabSz="657225">
              <a:spcBef>
                <a:spcPts val="200"/>
              </a:spcBef>
              <a:defRPr sz="1500" b="1">
                <a:solidFill>
                  <a:srgbClr val="CA2260"/>
                </a:solidFill>
                <a:latin typeface="Arial"/>
                <a:ea typeface="Arial"/>
                <a:cs typeface="Arial"/>
                <a:sym typeface="Arial"/>
              </a:defRPr>
            </a:pPr>
            <a:r>
              <a:rPr lang="en-US" sz="1500" noProof="1">
                <a:solidFill>
                  <a:srgbClr val="C92360"/>
                </a:solidFill>
                <a:latin typeface="Arial" panose="020B0604020202020204" pitchFamily="34" charset="0"/>
                <a:cs typeface="Arial" panose="020B0604020202020204" pitchFamily="34" charset="0"/>
              </a:rPr>
              <a:t>dans</a:t>
            </a:r>
            <a:r>
              <a:rPr sz="1500" dirty="0">
                <a:solidFill>
                  <a:srgbClr val="C92360"/>
                </a:solidFill>
                <a:latin typeface="Arial" panose="020B0604020202020204" pitchFamily="34" charset="0"/>
                <a:cs typeface="Arial" panose="020B0604020202020204" pitchFamily="34" charset="0"/>
              </a:rPr>
              <a:t> </a:t>
            </a:r>
            <a:r>
              <a:rPr lang="en-US" sz="1500" noProof="1">
                <a:solidFill>
                  <a:srgbClr val="C92360"/>
                </a:solidFill>
                <a:latin typeface="Arial" panose="020B0604020202020204" pitchFamily="34" charset="0"/>
                <a:cs typeface="Arial" panose="020B0604020202020204" pitchFamily="34" charset="0"/>
              </a:rPr>
              <a:t>l’hologramme</a:t>
            </a:r>
          </a:p>
        </p:txBody>
      </p:sp>
      <p:sp>
        <p:nvSpPr>
          <p:cNvPr id="23" name="Espace réservé du texte 3"/>
          <p:cNvSpPr txBox="1"/>
          <p:nvPr/>
        </p:nvSpPr>
        <p:spPr>
          <a:xfrm>
            <a:off x="1235757" y="1336235"/>
            <a:ext cx="4140000" cy="523216"/>
          </a:xfrm>
          <a:prstGeom prst="rect">
            <a:avLst/>
          </a:prstGeom>
          <a:ln w="12700">
            <a:solidFill>
              <a:srgbClr val="C92360"/>
            </a:solidFill>
            <a:prstDash val="sysDash"/>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lgn="ctr" defTabSz="849312">
              <a:defRPr sz="2200" b="1">
                <a:solidFill>
                  <a:srgbClr val="002060"/>
                </a:solidFill>
                <a:latin typeface="Myriad Pro"/>
                <a:ea typeface="Myriad Pro"/>
                <a:cs typeface="Myriad Pro"/>
                <a:sym typeface="Myriad Pro"/>
              </a:defRPr>
            </a:pPr>
            <a:r>
              <a:rPr lang="fr-FR" sz="2800" dirty="0">
                <a:solidFill>
                  <a:srgbClr val="C92360"/>
                </a:solidFill>
                <a:latin typeface="Arial" panose="020B0604020202020204" pitchFamily="34" charset="0"/>
                <a:cs typeface="Arial" panose="020B0604020202020204" pitchFamily="34" charset="0"/>
              </a:rPr>
              <a:t>L</a:t>
            </a:r>
            <a:r>
              <a:rPr lang="en-US" sz="2800" noProof="1">
                <a:solidFill>
                  <a:srgbClr val="C92360"/>
                </a:solidFill>
                <a:latin typeface="Arial" panose="020B0604020202020204" pitchFamily="34" charset="0"/>
                <a:cs typeface="Arial" panose="020B0604020202020204" pitchFamily="34" charset="0"/>
              </a:rPr>
              <a:t>es</a:t>
            </a:r>
            <a:r>
              <a:rPr sz="2800" dirty="0">
                <a:solidFill>
                  <a:srgbClr val="C92360"/>
                </a:solidFill>
                <a:latin typeface="Arial" panose="020B0604020202020204" pitchFamily="34" charset="0"/>
                <a:cs typeface="Arial" panose="020B0604020202020204" pitchFamily="34" charset="0"/>
              </a:rPr>
              <a:t> billets et les </a:t>
            </a:r>
            <a:r>
              <a:rPr lang="en-US" sz="2800" noProof="1">
                <a:solidFill>
                  <a:srgbClr val="C92360"/>
                </a:solidFill>
                <a:latin typeface="Arial" panose="020B0604020202020204" pitchFamily="34" charset="0"/>
                <a:cs typeface="Arial" panose="020B0604020202020204" pitchFamily="34" charset="0"/>
              </a:rPr>
              <a:t>pièces </a:t>
            </a:r>
          </a:p>
        </p:txBody>
      </p:sp>
      <p:sp>
        <p:nvSpPr>
          <p:cNvPr id="28" name="Titre 1"/>
          <p:cNvSpPr txBox="1">
            <a:spLocks/>
          </p:cNvSpPr>
          <p:nvPr/>
        </p:nvSpPr>
        <p:spPr>
          <a:xfrm>
            <a:off x="794658" y="517526"/>
            <a:ext cx="9945793" cy="646331"/>
          </a:xfrm>
          <a:prstGeom prst="rect">
            <a:avLst/>
          </a:prstGeom>
        </p:spPr>
        <p:txBody>
          <a:bodyPr wrap="square">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2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2" name="Groupe 1"/>
          <p:cNvGrpSpPr/>
          <p:nvPr/>
        </p:nvGrpSpPr>
        <p:grpSpPr>
          <a:xfrm>
            <a:off x="5525756" y="1336235"/>
            <a:ext cx="6294870" cy="523216"/>
            <a:chOff x="953165" y="1392454"/>
            <a:chExt cx="10774558" cy="505196"/>
          </a:xfrm>
        </p:grpSpPr>
        <p:sp>
          <p:nvSpPr>
            <p:cNvPr id="27" name="Espace réservé du texte 4"/>
            <p:cNvSpPr txBox="1"/>
            <p:nvPr/>
          </p:nvSpPr>
          <p:spPr>
            <a:xfrm>
              <a:off x="953165" y="1438311"/>
              <a:ext cx="10769674" cy="430883"/>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a:t>
              </a:r>
              <a:r>
                <a:rPr lang="fr-FR" sz="2200" dirty="0" smtClean="0">
                  <a:solidFill>
                    <a:srgbClr val="E06F17"/>
                  </a:solidFill>
                  <a:latin typeface="Arial" panose="020B0604020202020204" pitchFamily="34" charset="0"/>
                  <a:cs typeface="Arial" panose="020B0604020202020204" pitchFamily="34" charset="0"/>
                </a:rPr>
                <a:t>Quels sont les signes de sécurité ?</a:t>
              </a:r>
              <a:endParaRPr sz="2200" dirty="0">
                <a:solidFill>
                  <a:srgbClr val="C92360"/>
                </a:solidFill>
                <a:latin typeface="Arial" panose="020B0604020202020204" pitchFamily="34" charset="0"/>
                <a:cs typeface="Arial" panose="020B0604020202020204" pitchFamily="34" charset="0"/>
              </a:endParaRPr>
            </a:p>
          </p:txBody>
        </p:sp>
        <p:sp>
          <p:nvSpPr>
            <p:cNvPr id="32" name="Rectangle à coins arrondis 31"/>
            <p:cNvSpPr/>
            <p:nvPr/>
          </p:nvSpPr>
          <p:spPr>
            <a:xfrm>
              <a:off x="953165" y="1392454"/>
              <a:ext cx="10774558" cy="505196"/>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Tree>
    <p:extLst>
      <p:ext uri="{BB962C8B-B14F-4D97-AF65-F5344CB8AC3E}">
        <p14:creationId xmlns:p14="http://schemas.microsoft.com/office/powerpoint/2010/main" val="55177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0" grpId="0"/>
      <p:bldP spid="18" grpId="0"/>
      <p:bldP spid="16"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28</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8" name="ZoneTexte 7"/>
          <p:cNvSpPr txBox="1"/>
          <p:nvPr/>
        </p:nvSpPr>
        <p:spPr>
          <a:xfrm>
            <a:off x="1883758" y="2224759"/>
            <a:ext cx="2660577"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Puce électronique</a:t>
            </a:r>
          </a:p>
        </p:txBody>
      </p:sp>
      <p:sp>
        <p:nvSpPr>
          <p:cNvPr id="9" name="ZoneTexte 8"/>
          <p:cNvSpPr txBox="1"/>
          <p:nvPr/>
        </p:nvSpPr>
        <p:spPr>
          <a:xfrm>
            <a:off x="4839567" y="2225541"/>
            <a:ext cx="2407016"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Numéro de carte</a:t>
            </a:r>
          </a:p>
        </p:txBody>
      </p:sp>
      <p:sp>
        <p:nvSpPr>
          <p:cNvPr id="10" name="ZoneTexte 9"/>
          <p:cNvSpPr txBox="1"/>
          <p:nvPr/>
        </p:nvSpPr>
        <p:spPr>
          <a:xfrm>
            <a:off x="4411798" y="5423610"/>
            <a:ext cx="2681623" cy="35848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Date d’expiration</a:t>
            </a:r>
          </a:p>
        </p:txBody>
      </p:sp>
      <p:sp>
        <p:nvSpPr>
          <p:cNvPr id="11" name="ZoneTexte 10"/>
          <p:cNvSpPr txBox="1"/>
          <p:nvPr/>
        </p:nvSpPr>
        <p:spPr>
          <a:xfrm>
            <a:off x="7551848" y="5388574"/>
            <a:ext cx="3283261" cy="707882"/>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Signature </a:t>
            </a:r>
            <a:endPar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endParaRPr>
          </a:p>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et </a:t>
            </a: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cryptogramme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visuel</a:t>
            </a:r>
            <a:endParaRPr kumimoji="0" lang="fr-FR" sz="24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17" name="ZoneTexte 16"/>
          <p:cNvSpPr txBox="1"/>
          <p:nvPr/>
        </p:nvSpPr>
        <p:spPr>
          <a:xfrm>
            <a:off x="1691116" y="5767982"/>
            <a:ext cx="2200843" cy="400105"/>
          </a:xfrm>
          <a:prstGeom prst="rect">
            <a:avLst/>
          </a:prstGeom>
          <a:noFill/>
          <a:ln w="19050" cap="flat">
            <a:solidFill>
              <a:srgbClr val="C9236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000"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rPr>
              <a:t>Nom du </a:t>
            </a:r>
            <a:r>
              <a:rPr kumimoji="0" lang="fr-FR" sz="2000" b="1" i="0" u="none" strike="noStrike" cap="none" spc="0" normalizeH="0" baseline="0" dirty="0" smtClean="0">
                <a:ln>
                  <a:noFill/>
                </a:ln>
                <a:solidFill>
                  <a:srgbClr val="C92360"/>
                </a:solidFill>
                <a:effectLst/>
                <a:uFillTx/>
                <a:latin typeface="Arial" panose="020B0604020202020204" pitchFamily="34" charset="0"/>
                <a:cs typeface="Arial" panose="020B0604020202020204" pitchFamily="34" charset="0"/>
                <a:sym typeface="Helvetica"/>
              </a:rPr>
              <a:t>titulaire</a:t>
            </a:r>
            <a:endParaRPr kumimoji="0" lang="fr-FR" b="1" i="0" u="none" strike="noStrike" cap="none" spc="0" normalizeH="0" baseline="0" dirty="0">
              <a:ln>
                <a:noFill/>
              </a:ln>
              <a:solidFill>
                <a:srgbClr val="C92360"/>
              </a:solidFill>
              <a:effectLst/>
              <a:uFillTx/>
              <a:latin typeface="Arial" panose="020B0604020202020204" pitchFamily="34" charset="0"/>
              <a:cs typeface="Arial" panose="020B0604020202020204" pitchFamily="34" charset="0"/>
              <a:sym typeface="Helvetica"/>
            </a:endParaRPr>
          </a:p>
        </p:txBody>
      </p:sp>
      <p:sp>
        <p:nvSpPr>
          <p:cNvPr id="6" name="Espace réservé du texte 3"/>
          <p:cNvSpPr txBox="1"/>
          <p:nvPr/>
        </p:nvSpPr>
        <p:spPr>
          <a:xfrm>
            <a:off x="1658989" y="1304585"/>
            <a:ext cx="3059217" cy="523216"/>
          </a:xfrm>
          <a:prstGeom prst="rect">
            <a:avLst/>
          </a:prstGeom>
          <a:ln w="12700">
            <a:solidFill>
              <a:srgbClr val="C92360"/>
            </a:solidFill>
            <a:prstDash val="sysDash"/>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defRPr sz="2400" b="1">
                <a:solidFill>
                  <a:srgbClr val="CA2260"/>
                </a:solidFill>
                <a:latin typeface="Arial"/>
                <a:ea typeface="Arial"/>
                <a:cs typeface="Arial"/>
                <a:sym typeface="Arial"/>
              </a:defRPr>
            </a:pPr>
            <a:r>
              <a:rPr sz="2800" dirty="0">
                <a:solidFill>
                  <a:srgbClr val="C92360"/>
                </a:solidFill>
                <a:latin typeface="Arial" panose="020B0604020202020204" pitchFamily="34" charset="0"/>
                <a:cs typeface="Arial" panose="020B0604020202020204" pitchFamily="34" charset="0"/>
              </a:rPr>
              <a:t>La carte </a:t>
            </a:r>
            <a:r>
              <a:rPr lang="en-US" sz="2800" noProof="1" smtClean="0">
                <a:solidFill>
                  <a:srgbClr val="C92360"/>
                </a:solidFill>
                <a:latin typeface="Arial" panose="020B0604020202020204" pitchFamily="34" charset="0"/>
                <a:cs typeface="Arial" panose="020B0604020202020204" pitchFamily="34" charset="0"/>
              </a:rPr>
              <a:t>bancaire</a:t>
            </a:r>
            <a:endParaRPr sz="2800" dirty="0">
              <a:solidFill>
                <a:srgbClr val="C92360"/>
              </a:solidFill>
              <a:latin typeface="Arial" panose="020B0604020202020204" pitchFamily="34" charset="0"/>
              <a:cs typeface="Arial" panose="020B0604020202020204" pitchFamily="34" charset="0"/>
            </a:endParaRPr>
          </a:p>
        </p:txBody>
      </p:sp>
      <p:grpSp>
        <p:nvGrpSpPr>
          <p:cNvPr id="41" name="Groupe 40"/>
          <p:cNvGrpSpPr/>
          <p:nvPr/>
        </p:nvGrpSpPr>
        <p:grpSpPr>
          <a:xfrm>
            <a:off x="1658989" y="2645675"/>
            <a:ext cx="9472596" cy="3096840"/>
            <a:chOff x="1481720" y="2641872"/>
            <a:chExt cx="9472596" cy="3096840"/>
          </a:xfrm>
        </p:grpSpPr>
        <p:grpSp>
          <p:nvGrpSpPr>
            <p:cNvPr id="28" name="Groupe 27"/>
            <p:cNvGrpSpPr/>
            <p:nvPr/>
          </p:nvGrpSpPr>
          <p:grpSpPr>
            <a:xfrm>
              <a:off x="1481720" y="2822030"/>
              <a:ext cx="9472596" cy="2397123"/>
              <a:chOff x="1143000" y="1980762"/>
              <a:chExt cx="4889185" cy="1462526"/>
            </a:xfrm>
          </p:grpSpPr>
          <p:pic>
            <p:nvPicPr>
              <p:cNvPr id="29" name="Image 28"/>
              <p:cNvPicPr>
                <a:picLocks noChangeAspect="1"/>
              </p:cNvPicPr>
              <p:nvPr/>
            </p:nvPicPr>
            <p:blipFill rotWithShape="1">
              <a:blip r:embed="rId4" cstate="print">
                <a:extLst>
                  <a:ext uri="{28A0092B-C50C-407E-A947-70E740481C1C}">
                    <a14:useLocalDpi xmlns:a14="http://schemas.microsoft.com/office/drawing/2010/main" val="0"/>
                  </a:ext>
                </a:extLst>
              </a:blip>
              <a:srcRect l="45473" t="44582" r="29319" b="932"/>
              <a:stretch/>
            </p:blipFill>
            <p:spPr>
              <a:xfrm>
                <a:off x="1143000" y="1981200"/>
                <a:ext cx="2305050" cy="1462088"/>
              </a:xfrm>
              <a:prstGeom prst="rect">
                <a:avLst/>
              </a:prstGeom>
            </p:spPr>
          </p:pic>
          <p:pic>
            <p:nvPicPr>
              <p:cNvPr id="30" name="Image 29"/>
              <p:cNvPicPr>
                <a:picLocks noChangeAspect="1"/>
              </p:cNvPicPr>
              <p:nvPr/>
            </p:nvPicPr>
            <p:blipFill rotWithShape="1">
              <a:blip r:embed="rId4" cstate="print">
                <a:extLst>
                  <a:ext uri="{28A0092B-C50C-407E-A947-70E740481C1C}">
                    <a14:useLocalDpi xmlns:a14="http://schemas.microsoft.com/office/drawing/2010/main" val="0"/>
                  </a:ext>
                </a:extLst>
              </a:blip>
              <a:srcRect l="74691" t="45647" r="101" b="-133"/>
              <a:stretch/>
            </p:blipFill>
            <p:spPr>
              <a:xfrm>
                <a:off x="3727135" y="1980762"/>
                <a:ext cx="2305050" cy="1462088"/>
              </a:xfrm>
              <a:prstGeom prst="rect">
                <a:avLst/>
              </a:prstGeom>
            </p:spPr>
          </p:pic>
        </p:grpSp>
        <p:sp>
          <p:nvSpPr>
            <p:cNvPr id="31" name="Rectangle 30"/>
            <p:cNvSpPr/>
            <p:nvPr/>
          </p:nvSpPr>
          <p:spPr>
            <a:xfrm>
              <a:off x="6703282" y="3546640"/>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2" name="Connecteur droit avec flèche 31"/>
            <p:cNvCxnSpPr/>
            <p:nvPr/>
          </p:nvCxnSpPr>
          <p:spPr>
            <a:xfrm>
              <a:off x="9185613" y="3869228"/>
              <a:ext cx="0" cy="1539668"/>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3" name="Rectangle 32"/>
            <p:cNvSpPr/>
            <p:nvPr/>
          </p:nvSpPr>
          <p:spPr>
            <a:xfrm>
              <a:off x="1668237" y="4778315"/>
              <a:ext cx="3120127"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4" name="Connecteur droit avec flèche 33"/>
            <p:cNvCxnSpPr/>
            <p:nvPr/>
          </p:nvCxnSpPr>
          <p:spPr>
            <a:xfrm flipH="1">
              <a:off x="1956050" y="5100902"/>
              <a:ext cx="9018" cy="637810"/>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5" name="Rectangle 34"/>
            <p:cNvSpPr/>
            <p:nvPr/>
          </p:nvSpPr>
          <p:spPr>
            <a:xfrm>
              <a:off x="2989279" y="4427294"/>
              <a:ext cx="793187" cy="351020"/>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6" name="Connecteur droit avec flèche 35"/>
            <p:cNvCxnSpPr>
              <a:stCxn id="35" idx="3"/>
            </p:cNvCxnSpPr>
            <p:nvPr/>
          </p:nvCxnSpPr>
          <p:spPr>
            <a:xfrm>
              <a:off x="3782466" y="4602805"/>
              <a:ext cx="741471" cy="755099"/>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7" name="Rectangle 36"/>
            <p:cNvSpPr/>
            <p:nvPr/>
          </p:nvSpPr>
          <p:spPr>
            <a:xfrm>
              <a:off x="1651648" y="4061704"/>
              <a:ext cx="4214158" cy="322588"/>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38" name="Connecteur droit avec flèche 37"/>
            <p:cNvCxnSpPr/>
            <p:nvPr/>
          </p:nvCxnSpPr>
          <p:spPr>
            <a:xfrm flipV="1">
              <a:off x="3325862" y="2641872"/>
              <a:ext cx="1462502" cy="1419832"/>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sp>
          <p:nvSpPr>
            <p:cNvPr id="39" name="Rectangle 38"/>
            <p:cNvSpPr/>
            <p:nvPr/>
          </p:nvSpPr>
          <p:spPr>
            <a:xfrm>
              <a:off x="1565140" y="3346324"/>
              <a:ext cx="799857" cy="652949"/>
            </a:xfrm>
            <a:prstGeom prst="rect">
              <a:avLst/>
            </a:prstGeom>
            <a:noFill/>
            <a:ln w="38100" cap="flat">
              <a:solidFill>
                <a:srgbClr val="C92360"/>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cxnSp>
          <p:nvCxnSpPr>
            <p:cNvPr id="40" name="Connecteur droit avec flèche 39"/>
            <p:cNvCxnSpPr/>
            <p:nvPr/>
          </p:nvCxnSpPr>
          <p:spPr>
            <a:xfrm flipV="1">
              <a:off x="1863360" y="2665632"/>
              <a:ext cx="383991" cy="697217"/>
            </a:xfrm>
            <a:prstGeom prst="straightConnector1">
              <a:avLst/>
            </a:prstGeom>
            <a:noFill/>
            <a:ln w="38100" cap="flat">
              <a:solidFill>
                <a:srgbClr val="C92360"/>
              </a:solidFill>
              <a:prstDash val="solid"/>
              <a:round/>
              <a:tailEnd type="triangle"/>
            </a:ln>
            <a:effectLst/>
            <a:sp3d/>
          </p:spPr>
          <p:style>
            <a:lnRef idx="0">
              <a:scrgbClr r="0" g="0" b="0"/>
            </a:lnRef>
            <a:fillRef idx="0">
              <a:scrgbClr r="0" g="0" b="0"/>
            </a:fillRef>
            <a:effectRef idx="0">
              <a:scrgbClr r="0" g="0" b="0"/>
            </a:effectRef>
            <a:fontRef idx="none"/>
          </p:style>
        </p:cxnSp>
      </p:grpSp>
      <p:sp>
        <p:nvSpPr>
          <p:cNvPr id="43"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4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grpSp>
        <p:nvGrpSpPr>
          <p:cNvPr id="42" name="Groupe 41"/>
          <p:cNvGrpSpPr/>
          <p:nvPr/>
        </p:nvGrpSpPr>
        <p:grpSpPr>
          <a:xfrm>
            <a:off x="4839567" y="1305744"/>
            <a:ext cx="6294870" cy="816930"/>
            <a:chOff x="953165" y="1392454"/>
            <a:chExt cx="10774558" cy="788794"/>
          </a:xfrm>
        </p:grpSpPr>
        <p:sp>
          <p:nvSpPr>
            <p:cNvPr id="47" name="Espace réservé du texte 4"/>
            <p:cNvSpPr txBox="1"/>
            <p:nvPr/>
          </p:nvSpPr>
          <p:spPr>
            <a:xfrm>
              <a:off x="953165" y="1438311"/>
              <a:ext cx="10769675" cy="742937"/>
            </a:xfrm>
            <a:prstGeom prst="rect">
              <a:avLst/>
            </a:prstGeom>
            <a:noFill/>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spcBef>
                  <a:spcPts val="500"/>
                </a:spcBef>
                <a:defRPr sz="2300" b="1">
                  <a:solidFill>
                    <a:srgbClr val="002060"/>
                  </a:solidFill>
                  <a:latin typeface="Arial"/>
                  <a:ea typeface="Arial"/>
                  <a:cs typeface="Arial"/>
                  <a:sym typeface="Arial"/>
                </a:defRPr>
              </a:lvl1pPr>
            </a:lstStyle>
            <a:p>
              <a:pPr algn="ctr"/>
              <a:r>
                <a:rPr lang="fr-FR" sz="2200" dirty="0">
                  <a:solidFill>
                    <a:srgbClr val="E06F17"/>
                  </a:solidFill>
                  <a:latin typeface="Arial" panose="020B0604020202020204" pitchFamily="34" charset="0"/>
                  <a:cs typeface="Arial" panose="020B0604020202020204" pitchFamily="34" charset="0"/>
                </a:rPr>
                <a:t>Exercice : I</a:t>
              </a:r>
              <a:r>
                <a:rPr lang="fr-FR" sz="2200" dirty="0" smtClean="0">
                  <a:solidFill>
                    <a:srgbClr val="E06F17"/>
                  </a:solidFill>
                  <a:latin typeface="Arial" panose="020B0604020202020204" pitchFamily="34" charset="0"/>
                  <a:cs typeface="Arial" panose="020B0604020202020204" pitchFamily="34" charset="0"/>
                </a:rPr>
                <a:t>dentifier les informations présentes sur la carte</a:t>
              </a:r>
              <a:endParaRPr sz="2200" dirty="0">
                <a:solidFill>
                  <a:srgbClr val="C92360"/>
                </a:solidFill>
                <a:latin typeface="Arial" panose="020B0604020202020204" pitchFamily="34" charset="0"/>
                <a:cs typeface="Arial" panose="020B0604020202020204" pitchFamily="34" charset="0"/>
              </a:endParaRPr>
            </a:p>
          </p:txBody>
        </p:sp>
        <p:sp>
          <p:nvSpPr>
            <p:cNvPr id="48" name="Rectangle à coins arrondis 47"/>
            <p:cNvSpPr/>
            <p:nvPr/>
          </p:nvSpPr>
          <p:spPr>
            <a:xfrm>
              <a:off x="953165" y="1392454"/>
              <a:ext cx="10774558" cy="788794"/>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49" name="Rectangle 48"/>
          <p:cNvSpPr/>
          <p:nvPr/>
        </p:nvSpPr>
        <p:spPr>
          <a:xfrm>
            <a:off x="1995296" y="4848950"/>
            <a:ext cx="1964439" cy="193852"/>
          </a:xfrm>
          <a:prstGeom prst="rect">
            <a:avLst/>
          </a:pr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102997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29</a:t>
            </a:fld>
            <a:endParaRPr lang="fr-FR" dirty="0"/>
          </a:p>
        </p:txBody>
      </p:sp>
      <p:sp>
        <p:nvSpPr>
          <p:cNvPr id="9" name="Espace réservé du texte 1"/>
          <p:cNvSpPr txBox="1">
            <a:spLocks/>
          </p:cNvSpPr>
          <p:nvPr/>
        </p:nvSpPr>
        <p:spPr>
          <a:xfrm>
            <a:off x="4524615" y="1989071"/>
            <a:ext cx="7108586" cy="1323435"/>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03275">
              <a:lnSpc>
                <a:spcPct val="100000"/>
              </a:lnSpc>
              <a:spcBef>
                <a:spcPts val="0"/>
              </a:spcBef>
              <a:buSzPct val="125000"/>
              <a:buNone/>
            </a:pPr>
            <a:r>
              <a:rPr lang="fr-FR" sz="1600" dirty="0" smtClean="0">
                <a:ea typeface="Arial"/>
              </a:rPr>
              <a:t>Une nouvelle façon de payer :</a:t>
            </a:r>
            <a:endParaRPr lang="fr-FR" sz="1600" dirty="0">
              <a:ea typeface="Arial"/>
            </a:endParaRPr>
          </a:p>
          <a:p>
            <a:pPr marL="457200" indent="-457200" defTabSz="803275">
              <a:lnSpc>
                <a:spcPct val="100000"/>
              </a:lnSpc>
              <a:spcBef>
                <a:spcPts val="0"/>
              </a:spcBef>
              <a:buSzPct val="125000"/>
              <a:buBlip>
                <a:blip r:embed="rId3"/>
              </a:buBlip>
            </a:pPr>
            <a:r>
              <a:rPr lang="fr-FR" sz="1600" dirty="0" smtClean="0">
                <a:ea typeface="Arial"/>
              </a:rPr>
              <a:t>Avec la carte bancaire, le téléphone ou des objets connectés (montre…)</a:t>
            </a:r>
          </a:p>
          <a:p>
            <a:pPr marL="457200" indent="-457200" defTabSz="803275">
              <a:lnSpc>
                <a:spcPct val="100000"/>
              </a:lnSpc>
              <a:spcBef>
                <a:spcPts val="0"/>
              </a:spcBef>
              <a:buSzPct val="125000"/>
              <a:buBlip>
                <a:blip r:embed="rId3"/>
              </a:buBlip>
            </a:pPr>
            <a:r>
              <a:rPr lang="fr-FR" sz="1600" dirty="0" smtClean="0">
                <a:ea typeface="Arial"/>
              </a:rPr>
              <a:t>En utilisant la </a:t>
            </a:r>
            <a:r>
              <a:rPr lang="fr-FR" sz="1600" dirty="0">
                <a:ea typeface="Arial"/>
              </a:rPr>
              <a:t>technologie </a:t>
            </a:r>
            <a:r>
              <a:rPr lang="fr-FR" sz="1600" b="1" dirty="0">
                <a:ea typeface="Arial"/>
              </a:rPr>
              <a:t>Near Field </a:t>
            </a:r>
            <a:r>
              <a:rPr lang="fr-FR" sz="1600" b="1" dirty="0" smtClean="0">
                <a:ea typeface="Arial"/>
              </a:rPr>
              <a:t>Communication </a:t>
            </a:r>
            <a:r>
              <a:rPr lang="fr-FR" sz="1600" dirty="0" smtClean="0">
                <a:ea typeface="Arial"/>
              </a:rPr>
              <a:t>(NFC)</a:t>
            </a:r>
          </a:p>
          <a:p>
            <a:pPr marL="457200" indent="-457200" defTabSz="803275">
              <a:lnSpc>
                <a:spcPct val="100000"/>
              </a:lnSpc>
              <a:spcBef>
                <a:spcPts val="0"/>
              </a:spcBef>
              <a:buSzPct val="125000"/>
              <a:buBlip>
                <a:blip r:embed="rId3"/>
              </a:buBlip>
            </a:pPr>
            <a:r>
              <a:rPr lang="fr-FR" sz="1600" dirty="0" smtClean="0">
                <a:ea typeface="Arial"/>
              </a:rPr>
              <a:t>Avec </a:t>
            </a:r>
            <a:r>
              <a:rPr lang="fr-FR" sz="1600" b="1" dirty="0" smtClean="0">
                <a:ea typeface="Arial"/>
              </a:rPr>
              <a:t>authentification</a:t>
            </a:r>
            <a:r>
              <a:rPr lang="fr-FR" sz="1600" dirty="0" smtClean="0">
                <a:ea typeface="Arial"/>
              </a:rPr>
              <a:t> (code, empreinte digitale, reconnaissance faciale) pour les paiements supérieurs à 50 €</a:t>
            </a:r>
            <a:endParaRPr lang="fr-FR" sz="1600" dirty="0">
              <a:ea typeface="Arial"/>
            </a:endParaRPr>
          </a:p>
        </p:txBody>
      </p:sp>
      <p:sp>
        <p:nvSpPr>
          <p:cNvPr id="10" name="Que peux-tu faire avec cet argent ?">
            <a:extLst>
              <a:ext uri="{FF2B5EF4-FFF2-40B4-BE49-F238E27FC236}">
                <a16:creationId xmlns:a16="http://schemas.microsoft.com/office/drawing/2014/main" xmlns="" id="{21A22B0C-228D-1A2E-DAC4-540D78ABB711}"/>
              </a:ext>
            </a:extLst>
          </p:cNvPr>
          <p:cNvSpPr txBox="1"/>
          <p:nvPr/>
        </p:nvSpPr>
        <p:spPr>
          <a:xfrm>
            <a:off x="4524615" y="1601277"/>
            <a:ext cx="5296020" cy="42472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1800" dirty="0" smtClean="0">
                <a:solidFill>
                  <a:srgbClr val="C92360"/>
                </a:solidFill>
                <a:latin typeface="Arial" panose="020B0604020202020204" pitchFamily="34" charset="0"/>
                <a:cs typeface="Arial" panose="020B0604020202020204" pitchFamily="34" charset="0"/>
              </a:rPr>
              <a:t>Qu’est-ce que le paiement sans contact ?</a:t>
            </a:r>
            <a:endParaRPr lang="fr-FR" sz="1800" dirty="0">
              <a:solidFill>
                <a:srgbClr val="C92360"/>
              </a:solidFill>
              <a:latin typeface="Arial" panose="020B0604020202020204" pitchFamily="34" charset="0"/>
              <a:cs typeface="Arial" panose="020B0604020202020204" pitchFamily="34" charset="0"/>
            </a:endParaRPr>
          </a:p>
        </p:txBody>
      </p:sp>
      <p:sp>
        <p:nvSpPr>
          <p:cNvPr id="12" name="Titre 1"/>
          <p:cNvSpPr txBox="1">
            <a:spLocks/>
          </p:cNvSpPr>
          <p:nvPr/>
        </p:nvSpPr>
        <p:spPr>
          <a:xfrm>
            <a:off x="755839" y="211088"/>
            <a:ext cx="10907484" cy="1200329"/>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PAIEMENT</a:t>
            </a:r>
          </a:p>
          <a:p>
            <a:endParaRPr lang="fr-FR" sz="4000" dirty="0"/>
          </a:p>
        </p:txBody>
      </p:sp>
      <p:pic>
        <p:nvPicPr>
          <p:cNvPr id="14"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22" name="Rectangle à coins arrondis 21"/>
          <p:cNvSpPr/>
          <p:nvPr/>
        </p:nvSpPr>
        <p:spPr>
          <a:xfrm>
            <a:off x="755839" y="1358767"/>
            <a:ext cx="10877362" cy="2173103"/>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23" name="Espace réservé du texte 3"/>
          <p:cNvSpPr txBox="1"/>
          <p:nvPr/>
        </p:nvSpPr>
        <p:spPr>
          <a:xfrm>
            <a:off x="1267774" y="1809287"/>
            <a:ext cx="2378158" cy="954103"/>
          </a:xfrm>
          <a:prstGeom prst="rect">
            <a:avLst/>
          </a:prstGeom>
          <a:ln w="12700">
            <a:solidFill>
              <a:srgbClr val="C92360"/>
            </a:solidFill>
            <a:prstDash val="dash"/>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lgn="ctr">
              <a:defRPr sz="2400" b="1">
                <a:solidFill>
                  <a:srgbClr val="002060"/>
                </a:solidFill>
                <a:latin typeface="Arial"/>
                <a:ea typeface="Arial"/>
                <a:cs typeface="Arial"/>
                <a:sym typeface="Arial"/>
              </a:defRPr>
            </a:pPr>
            <a:r>
              <a:rPr lang="fr-FR" sz="2800" dirty="0" smtClean="0">
                <a:solidFill>
                  <a:srgbClr val="C92360"/>
                </a:solidFill>
                <a:latin typeface="Arial" panose="020B0604020202020204" pitchFamily="34" charset="0"/>
                <a:cs typeface="Arial" panose="020B0604020202020204" pitchFamily="34" charset="0"/>
              </a:rPr>
              <a:t>Le paiement sans contact</a:t>
            </a:r>
            <a:endParaRPr lang="fr-FR" sz="2800" dirty="0">
              <a:solidFill>
                <a:srgbClr val="C92360"/>
              </a:solidFill>
              <a:latin typeface="Arial" panose="020B0604020202020204" pitchFamily="34" charset="0"/>
              <a:cs typeface="Arial" panose="020B0604020202020204" pitchFamily="34" charset="0"/>
            </a:endParaRPr>
          </a:p>
        </p:txBody>
      </p:sp>
      <p:grpSp>
        <p:nvGrpSpPr>
          <p:cNvPr id="24" name="Groupe 23"/>
          <p:cNvGrpSpPr/>
          <p:nvPr/>
        </p:nvGrpSpPr>
        <p:grpSpPr>
          <a:xfrm>
            <a:off x="755839" y="3895490"/>
            <a:ext cx="5839270" cy="1844717"/>
            <a:chOff x="4143493" y="4002748"/>
            <a:chExt cx="6121650" cy="1913326"/>
          </a:xfrm>
        </p:grpSpPr>
        <p:pic>
          <p:nvPicPr>
            <p:cNvPr id="25" name="Picture 6" descr="Z:\EDUCFI\02-COMMUNICATION\05- IMAGES\16-Picto PPT\prices-ro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43493" y="4002748"/>
              <a:ext cx="590231" cy="590231"/>
            </a:xfrm>
            <a:prstGeom prst="rect">
              <a:avLst/>
            </a:prstGeom>
            <a:noFill/>
            <a:extLst>
              <a:ext uri="{909E8E84-426E-40DD-AFC4-6F175D3DCCD1}">
                <a14:hiddenFill xmlns:a14="http://schemas.microsoft.com/office/drawing/2010/main">
                  <a:solidFill>
                    <a:srgbClr val="FFFFFF"/>
                  </a:solidFill>
                </a14:hiddenFill>
              </a:ext>
            </a:extLst>
          </p:spPr>
        </p:pic>
        <p:sp>
          <p:nvSpPr>
            <p:cNvPr id="26" name="Espace réservé du texte 1"/>
            <p:cNvSpPr txBox="1">
              <a:spLocks/>
            </p:cNvSpPr>
            <p:nvPr/>
          </p:nvSpPr>
          <p:spPr>
            <a:xfrm>
              <a:off x="4932327" y="4005189"/>
              <a:ext cx="5332816" cy="1910885"/>
            </a:xfrm>
            <a:prstGeom prst="rect">
              <a:avLst/>
            </a:prstGeom>
          </p:spPr>
          <p:txBody>
            <a:bodyPr vert="horz" lIns="91440" tIns="45720" rIns="91440" bIns="45720" rtlCol="0">
              <a:noAutofit/>
            </a:bodyPr>
            <a:lstStyle>
              <a:lvl1pPr marL="809625" indent="-342900" algn="l" defTabSz="914400" rtl="0" eaLnBrk="1" latinLnBrk="0" hangingPunct="1">
                <a:spcBef>
                  <a:spcPct val="20000"/>
                </a:spcBef>
                <a:buFontTx/>
                <a:buBlip>
                  <a:blip r:embed="rId6"/>
                </a:buBlip>
                <a:defRPr sz="2400" kern="1200">
                  <a:solidFill>
                    <a:srgbClr val="078EE9"/>
                  </a:solidFill>
                  <a:latin typeface="Myriad Pro"/>
                  <a:ea typeface="+mn-ea"/>
                  <a:cs typeface="+mn-cs"/>
                </a:defRPr>
              </a:lvl1pPr>
              <a:lvl2pPr marL="1076325" indent="-285750" algn="l" defTabSz="914400" rtl="0" eaLnBrk="1" latinLnBrk="0" hangingPunct="1">
                <a:spcBef>
                  <a:spcPct val="20000"/>
                </a:spcBef>
                <a:buFontTx/>
                <a:buBlip>
                  <a:blip r:embed="rId7"/>
                </a:buBlip>
                <a:defRPr sz="2200" kern="1200">
                  <a:solidFill>
                    <a:srgbClr val="078EE9"/>
                  </a:solidFill>
                  <a:latin typeface="Myriad Pro"/>
                  <a:ea typeface="+mn-ea"/>
                  <a:cs typeface="+mn-cs"/>
                </a:defRPr>
              </a:lvl2pPr>
              <a:lvl3pPr marL="1343025" indent="-228600" algn="l" defTabSz="914400" rtl="0" eaLnBrk="1" latinLnBrk="0" hangingPunct="1">
                <a:spcBef>
                  <a:spcPct val="20000"/>
                </a:spcBef>
                <a:buFontTx/>
                <a:buBlip>
                  <a:blip r:embed="rId8"/>
                </a:buBlip>
                <a:defRPr sz="2000" kern="1200">
                  <a:solidFill>
                    <a:srgbClr val="078EE9"/>
                  </a:solidFill>
                  <a:latin typeface="Myriad Pro"/>
                  <a:ea typeface="+mn-ea"/>
                  <a:cs typeface="+mn-cs"/>
                </a:defRPr>
              </a:lvl3pPr>
              <a:lvl4pPr marL="1704975" indent="-228600" algn="l" defTabSz="914400" rtl="0" eaLnBrk="1" latinLnBrk="0" hangingPunct="1">
                <a:spcBef>
                  <a:spcPct val="20000"/>
                </a:spcBef>
                <a:buClr>
                  <a:srgbClr val="612A8A"/>
                </a:buClr>
                <a:buFont typeface="Arial" panose="020B0604020202020204" pitchFamily="34" charset="0"/>
                <a:buChar char="–"/>
                <a:defRPr sz="2000" kern="1200">
                  <a:solidFill>
                    <a:srgbClr val="078EE9"/>
                  </a:solidFill>
                  <a:latin typeface="Myriad Pro"/>
                  <a:ea typeface="+mn-ea"/>
                  <a:cs typeface="+mn-cs"/>
                </a:defRPr>
              </a:lvl4pPr>
              <a:lvl5pPr marL="2057400" indent="-228600" algn="l" defTabSz="914400" rtl="0" eaLnBrk="1" latinLnBrk="0" hangingPunct="1">
                <a:spcBef>
                  <a:spcPct val="20000"/>
                </a:spcBef>
                <a:buClr>
                  <a:srgbClr val="078EE9"/>
                </a:buClr>
                <a:buFont typeface="Arial" panose="020B0604020202020204" pitchFamily="34" charset="0"/>
                <a:buChar char="»"/>
                <a:defRPr sz="2000" kern="1200">
                  <a:solidFill>
                    <a:srgbClr val="078EE9"/>
                  </a:solidFill>
                  <a:latin typeface="Myriad Pro"/>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a:solidFill>
                    <a:srgbClr val="213B76"/>
                  </a:solidFill>
                  <a:latin typeface="Arial" panose="020B0604020202020204" pitchFamily="34" charset="0"/>
                  <a:ea typeface="Arial"/>
                  <a:cs typeface="Arial" panose="020B0604020202020204" pitchFamily="34" charset="0"/>
                </a:rPr>
                <a:t>sans</a:t>
              </a:r>
              <a:r>
                <a:rPr lang="fr-FR" sz="1800" b="1" dirty="0">
                  <a:solidFill>
                    <a:srgbClr val="213B76"/>
                  </a:solidFill>
                  <a:latin typeface="Arial" panose="020B0604020202020204" pitchFamily="34" charset="0"/>
                  <a:ea typeface="Arial"/>
                  <a:cs typeface="Arial" panose="020B0604020202020204" pitchFamily="34" charset="0"/>
                </a:rPr>
                <a:t> </a:t>
              </a:r>
              <a:r>
                <a:rPr lang="fr-FR" sz="1800" b="1" dirty="0" smtClean="0">
                  <a:solidFill>
                    <a:srgbClr val="213B76"/>
                  </a:solidFill>
                  <a:latin typeface="Arial" panose="020B0604020202020204" pitchFamily="34" charset="0"/>
                  <a:ea typeface="Arial"/>
                  <a:cs typeface="Arial" panose="020B0604020202020204" pitchFamily="34" charset="0"/>
                </a:rPr>
                <a:t>authentification </a:t>
              </a:r>
              <a:r>
                <a:rPr lang="fr-FR" sz="1600" dirty="0" smtClean="0">
                  <a:solidFill>
                    <a:srgbClr val="213B76"/>
                  </a:solidFill>
                  <a:latin typeface="Arial" panose="020B0604020202020204" pitchFamily="34" charset="0"/>
                  <a:ea typeface="Arial"/>
                  <a:cs typeface="Arial" panose="020B0604020202020204" pitchFamily="34" charset="0"/>
                </a:rPr>
                <a:t>: 50 </a:t>
              </a:r>
              <a:r>
                <a:rPr lang="fr-FR" sz="1600" dirty="0">
                  <a:solidFill>
                    <a:srgbClr val="213B76"/>
                  </a:solidFill>
                  <a:latin typeface="Arial" panose="020B0604020202020204" pitchFamily="34" charset="0"/>
                  <a:ea typeface="Arial"/>
                  <a:cs typeface="Arial" panose="020B0604020202020204" pitchFamily="34" charset="0"/>
                </a:rPr>
                <a:t>€ maximum par achat + nombre d’achats et montants cumulés </a:t>
              </a:r>
              <a:r>
                <a:rPr lang="fr-FR" sz="1600" dirty="0" smtClean="0">
                  <a:solidFill>
                    <a:srgbClr val="213B76"/>
                  </a:solidFill>
                  <a:latin typeface="Arial" panose="020B0604020202020204" pitchFamily="34" charset="0"/>
                  <a:ea typeface="Arial"/>
                  <a:cs typeface="Arial" panose="020B0604020202020204" pitchFamily="34" charset="0"/>
                </a:rPr>
                <a:t>maximum</a:t>
              </a:r>
            </a:p>
            <a:p>
              <a:pPr marL="457200" indent="-457200" defTabSz="803275">
                <a:spcBef>
                  <a:spcPts val="0"/>
                </a:spcBef>
                <a:buSzPct val="125000"/>
                <a:buBlip>
                  <a:blip r:embed="rId3"/>
                </a:buBlip>
              </a:pPr>
              <a:endParaRPr lang="fr-FR" sz="1600" dirty="0">
                <a:solidFill>
                  <a:srgbClr val="213B76"/>
                </a:solidFill>
                <a:latin typeface="Arial" panose="020B0604020202020204" pitchFamily="34" charset="0"/>
                <a:ea typeface="Arial"/>
                <a:cs typeface="Arial" panose="020B0604020202020204" pitchFamily="34" charset="0"/>
              </a:endParaRPr>
            </a:p>
            <a:p>
              <a:pPr marL="457200" indent="-457200" defTabSz="803275">
                <a:spcBef>
                  <a:spcPts val="0"/>
                </a:spcBef>
                <a:buSzPct val="125000"/>
                <a:buBlip>
                  <a:blip r:embed="rId3"/>
                </a:buBlip>
              </a:pPr>
              <a:r>
                <a:rPr lang="fr-FR" sz="1800" b="1" dirty="0" smtClean="0">
                  <a:solidFill>
                    <a:srgbClr val="213B76"/>
                  </a:solidFill>
                  <a:latin typeface="Arial" panose="020B0604020202020204" pitchFamily="34" charset="0"/>
                  <a:ea typeface="Arial"/>
                  <a:cs typeface="Arial" panose="020B0604020202020204" pitchFamily="34" charset="0"/>
                </a:rPr>
                <a:t>Protections </a:t>
              </a:r>
              <a:r>
                <a:rPr lang="fr-FR" sz="1800" b="1" u="sng" dirty="0" smtClean="0">
                  <a:solidFill>
                    <a:srgbClr val="213B76"/>
                  </a:solidFill>
                  <a:latin typeface="Arial" panose="020B0604020202020204" pitchFamily="34" charset="0"/>
                  <a:ea typeface="Arial"/>
                  <a:cs typeface="Arial" panose="020B0604020202020204" pitchFamily="34" charset="0"/>
                </a:rPr>
                <a:t>avec</a:t>
              </a:r>
              <a:r>
                <a:rPr lang="fr-FR" sz="1800" b="1" dirty="0" smtClean="0">
                  <a:solidFill>
                    <a:srgbClr val="213B76"/>
                  </a:solidFill>
                  <a:latin typeface="Arial" panose="020B0604020202020204" pitchFamily="34" charset="0"/>
                  <a:ea typeface="Arial"/>
                  <a:cs typeface="Arial" panose="020B0604020202020204" pitchFamily="34" charset="0"/>
                </a:rPr>
                <a:t> authentification </a:t>
              </a:r>
              <a:r>
                <a:rPr lang="fr-FR" sz="1800" dirty="0" smtClean="0">
                  <a:solidFill>
                    <a:srgbClr val="213B76"/>
                  </a:solidFill>
                  <a:latin typeface="Arial" panose="020B0604020202020204" pitchFamily="34" charset="0"/>
                  <a:ea typeface="Arial"/>
                  <a:cs typeface="Arial" panose="020B0604020202020204" pitchFamily="34" charset="0"/>
                </a:rPr>
                <a:t>:</a:t>
              </a:r>
              <a:r>
                <a:rPr lang="fr-FR" sz="1800" dirty="0">
                  <a:solidFill>
                    <a:srgbClr val="213B76"/>
                  </a:solidFill>
                  <a:latin typeface="Arial" panose="020B0604020202020204" pitchFamily="34" charset="0"/>
                  <a:ea typeface="Arial"/>
                  <a:cs typeface="Arial" panose="020B0604020202020204" pitchFamily="34" charset="0"/>
                </a:rPr>
                <a:t/>
              </a:r>
              <a:br>
                <a:rPr lang="fr-FR" sz="1800" dirty="0">
                  <a:solidFill>
                    <a:srgbClr val="213B76"/>
                  </a:solidFill>
                  <a:latin typeface="Arial" panose="020B0604020202020204" pitchFamily="34" charset="0"/>
                  <a:ea typeface="Arial"/>
                  <a:cs typeface="Arial" panose="020B0604020202020204" pitchFamily="34" charset="0"/>
                </a:rPr>
              </a:br>
              <a:r>
                <a:rPr lang="fr-FR" sz="1600" dirty="0">
                  <a:solidFill>
                    <a:srgbClr val="213B76"/>
                  </a:solidFill>
                  <a:latin typeface="Arial" panose="020B0604020202020204" pitchFamily="34" charset="0"/>
                  <a:ea typeface="Arial"/>
                  <a:cs typeface="Arial" panose="020B0604020202020204" pitchFamily="34" charset="0"/>
                </a:rPr>
                <a:t>Application des conditions prévues </a:t>
              </a:r>
              <a:r>
                <a:rPr lang="fr-FR" sz="1600" dirty="0" smtClean="0">
                  <a:solidFill>
                    <a:srgbClr val="213B76"/>
                  </a:solidFill>
                  <a:latin typeface="Arial" panose="020B0604020202020204" pitchFamily="34" charset="0"/>
                  <a:ea typeface="Arial"/>
                  <a:cs typeface="Arial" panose="020B0604020202020204" pitchFamily="34" charset="0"/>
                </a:rPr>
                <a:t> pour </a:t>
              </a:r>
              <a:r>
                <a:rPr lang="fr-FR" sz="1600" dirty="0">
                  <a:solidFill>
                    <a:srgbClr val="213B76"/>
                  </a:solidFill>
                  <a:latin typeface="Arial" panose="020B0604020202020204" pitchFamily="34" charset="0"/>
                  <a:ea typeface="Arial"/>
                  <a:cs typeface="Arial" panose="020B0604020202020204" pitchFamily="34" charset="0"/>
                </a:rPr>
                <a:t>la carte </a:t>
              </a:r>
              <a:r>
                <a:rPr lang="fr-FR" sz="1600" dirty="0" smtClean="0">
                  <a:solidFill>
                    <a:srgbClr val="213B76"/>
                  </a:solidFill>
                  <a:latin typeface="Arial" panose="020B0604020202020204" pitchFamily="34" charset="0"/>
                  <a:ea typeface="Arial"/>
                  <a:cs typeface="Arial" panose="020B0604020202020204" pitchFamily="34" charset="0"/>
                </a:rPr>
                <a:t>bancaire</a:t>
              </a:r>
              <a:endParaRPr lang="fr-FR" sz="1600" dirty="0">
                <a:solidFill>
                  <a:srgbClr val="213B76"/>
                </a:solidFill>
                <a:latin typeface="Arial" panose="020B0604020202020204" pitchFamily="34" charset="0"/>
                <a:ea typeface="Arial"/>
                <a:cs typeface="Arial" panose="020B0604020202020204" pitchFamily="34" charset="0"/>
              </a:endParaRPr>
            </a:p>
          </p:txBody>
        </p:sp>
      </p:grpSp>
      <p:sp>
        <p:nvSpPr>
          <p:cNvPr id="27" name="Espace réservé du texte 1"/>
          <p:cNvSpPr txBox="1">
            <a:spLocks/>
          </p:cNvSpPr>
          <p:nvPr/>
        </p:nvSpPr>
        <p:spPr>
          <a:xfrm>
            <a:off x="7098030" y="4109524"/>
            <a:ext cx="4535171" cy="1025663"/>
          </a:xfrm>
          <a:prstGeom prst="rect">
            <a:avLst/>
          </a:prstGeom>
          <a:ln w="38100">
            <a:solidFill>
              <a:srgbClr val="213B76"/>
            </a:solidFill>
          </a:ln>
        </p:spPr>
        <p:txBody>
          <a:bodyPr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None/>
            </a:pPr>
            <a:r>
              <a:rPr lang="fr-FR" sz="2000" b="1" dirty="0" smtClean="0">
                <a:solidFill>
                  <a:srgbClr val="C81E60"/>
                </a:solidFill>
              </a:rPr>
              <a:t>2022 : 132 </a:t>
            </a:r>
            <a:r>
              <a:rPr lang="fr-FR" sz="2000" b="1" dirty="0">
                <a:solidFill>
                  <a:srgbClr val="C81E60"/>
                </a:solidFill>
              </a:rPr>
              <a:t>milliards d’euros</a:t>
            </a:r>
          </a:p>
        </p:txBody>
      </p:sp>
      <p:pic>
        <p:nvPicPr>
          <p:cNvPr id="28" name="Image 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824008" y="1588125"/>
            <a:ext cx="531743" cy="400946"/>
          </a:xfrm>
          <a:prstGeom prst="rect">
            <a:avLst/>
          </a:prstGeom>
        </p:spPr>
      </p:pic>
      <p:sp>
        <p:nvSpPr>
          <p:cNvPr id="16" name="Espace réservé du pied de page 4"/>
          <p:cNvSpPr>
            <a:spLocks noGrp="1"/>
          </p:cNvSpPr>
          <p:nvPr>
            <p:ph type="ftr" sz="quarter" idx="4294967295"/>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791691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1"/>
          </p:nvPr>
        </p:nvSpPr>
        <p:spPr/>
        <p:txBody>
          <a:bodyPr/>
          <a:lstStyle/>
          <a:p>
            <a:fld id="{27A4C574-4D1E-4B89-9988-D081408D575C}" type="slidenum">
              <a:rPr lang="fr-FR" smtClean="0"/>
              <a:pPr/>
              <a:t>3</a:t>
            </a:fld>
            <a:endParaRPr lang="fr-FR" dirty="0"/>
          </a:p>
        </p:txBody>
      </p:sp>
      <p:sp>
        <p:nvSpPr>
          <p:cNvPr id="3" name="Espace réservé du pied de page 2"/>
          <p:cNvSpPr>
            <a:spLocks noGrp="1"/>
          </p:cNvSpPr>
          <p:nvPr>
            <p:ph type="ftr" sz="quarter" idx="3"/>
          </p:nvPr>
        </p:nvSpPr>
        <p:spPr/>
        <p:txBody>
          <a:bodyPr/>
          <a:lstStyle/>
          <a:p>
            <a:r>
              <a:rPr lang="fr-FR" dirty="0" smtClean="0"/>
              <a:t>Passeport EDUCFI – collège</a:t>
            </a:r>
            <a:endParaRPr lang="fr-FR" dirty="0"/>
          </a:p>
        </p:txBody>
      </p:sp>
      <p:sp>
        <p:nvSpPr>
          <p:cNvPr id="7" name="Rectangle 6"/>
          <p:cNvSpPr/>
          <p:nvPr/>
        </p:nvSpPr>
        <p:spPr>
          <a:xfrm>
            <a:off x="3655511" y="2358856"/>
            <a:ext cx="5143623" cy="2431435"/>
          </a:xfrm>
          <a:prstGeom prst="rect">
            <a:avLst/>
          </a:prstGeom>
          <a:solidFill>
            <a:srgbClr val="F2F2F2"/>
          </a:solidFill>
          <a:ln w="38100">
            <a:solidFill>
              <a:srgbClr val="213B76"/>
            </a:solidFill>
          </a:ln>
        </p:spPr>
        <p:txBody>
          <a:bodyPr wrap="square">
            <a:spAutoFit/>
          </a:bodyPr>
          <a:lstStyle/>
          <a:p>
            <a:pPr lvl="0" algn="ctr" hangingPunct="1"/>
            <a:endParaRPr lang="fr-FR" sz="2800" b="1" dirty="0" smtClean="0">
              <a:solidFill>
                <a:srgbClr val="213B76"/>
              </a:solidFill>
              <a:latin typeface="Arial" panose="020B0604020202020204" pitchFamily="34" charset="0"/>
            </a:endParaRPr>
          </a:p>
          <a:p>
            <a:pPr lvl="0" algn="ctr" hangingPunct="1"/>
            <a:endParaRPr lang="fr-FR" sz="2000" b="1" dirty="0" smtClean="0">
              <a:solidFill>
                <a:srgbClr val="213B76"/>
              </a:solidFill>
              <a:latin typeface="Arial" panose="020B0604020202020204" pitchFamily="34" charset="0"/>
            </a:endParaRPr>
          </a:p>
          <a:p>
            <a:pPr lvl="0" algn="ctr" hangingPunct="1"/>
            <a:r>
              <a:rPr lang="fr-FR" sz="2800" b="1" dirty="0" smtClean="0">
                <a:solidFill>
                  <a:srgbClr val="213B76"/>
                </a:solidFill>
                <a:latin typeface="Arial" panose="020B0604020202020204" pitchFamily="34" charset="0"/>
              </a:rPr>
              <a:t>ÉDUCATION BUDGÉTAIRE</a:t>
            </a:r>
          </a:p>
          <a:p>
            <a:pPr lvl="0" algn="ctr" hangingPunct="1"/>
            <a:r>
              <a:rPr lang="fr-FR" sz="2800" b="1" dirty="0" smtClean="0">
                <a:solidFill>
                  <a:srgbClr val="213B76"/>
                </a:solidFill>
                <a:latin typeface="Arial" panose="020B0604020202020204" pitchFamily="34" charset="0"/>
              </a:rPr>
              <a:t> </a:t>
            </a:r>
            <a:r>
              <a:rPr lang="fr-FR" sz="2800" b="1" dirty="0">
                <a:solidFill>
                  <a:srgbClr val="213B76"/>
                </a:solidFill>
                <a:latin typeface="Arial" panose="020B0604020202020204" pitchFamily="34" charset="0"/>
              </a:rPr>
              <a:t>ET COMPTE BANCAIRE</a:t>
            </a:r>
          </a:p>
          <a:p>
            <a:pPr lvl="0" algn="ctr" hangingPunct="1"/>
            <a:endParaRPr lang="fr-FR" sz="2400" b="1" dirty="0" smtClean="0">
              <a:solidFill>
                <a:srgbClr val="213B76"/>
              </a:solidFill>
              <a:latin typeface="Arial" panose="020B0604020202020204" pitchFamily="34" charset="0"/>
            </a:endParaRPr>
          </a:p>
          <a:p>
            <a:pPr lvl="0" algn="ctr" hangingPunct="1"/>
            <a:endParaRPr lang="fr-FR" sz="2400" b="1" dirty="0" smtClean="0">
              <a:solidFill>
                <a:srgbClr val="213B76"/>
              </a:solidFill>
              <a:latin typeface="Arial" panose="020B0604020202020204" pitchFamily="34" charset="0"/>
            </a:endParaRPr>
          </a:p>
        </p:txBody>
      </p:sp>
      <p:sp>
        <p:nvSpPr>
          <p:cNvPr id="8" name="Titre 1"/>
          <p:cNvSpPr txBox="1">
            <a:spLocks/>
          </p:cNvSpPr>
          <p:nvPr/>
        </p:nvSpPr>
        <p:spPr>
          <a:xfrm>
            <a:off x="68094" y="923392"/>
            <a:ext cx="12123906" cy="646331"/>
          </a:xfrm>
          <a:prstGeom prst="rect">
            <a:avLst/>
          </a:prstGeom>
        </p:spPr>
        <p:txBody>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pPr algn="ctr"/>
            <a:r>
              <a:rPr lang="fr-FR" sz="4000" dirty="0" smtClean="0"/>
              <a:t>PREMIÈRE PARTIE</a:t>
            </a:r>
            <a:endParaRPr lang="fr-FR" sz="4000"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34122" y="2358856"/>
            <a:ext cx="740496" cy="970784"/>
          </a:xfrm>
          <a:prstGeom prst="rect">
            <a:avLst/>
          </a:prstGeom>
        </p:spPr>
      </p:pic>
      <p:pic>
        <p:nvPicPr>
          <p:cNvPr id="10" name="Espace réservé du contenu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0027" y="3835847"/>
            <a:ext cx="1028872" cy="1028872"/>
          </a:xfrm>
          <a:prstGeom prst="rect">
            <a:avLst/>
          </a:prstGeom>
        </p:spPr>
      </p:pic>
    </p:spTree>
    <p:extLst>
      <p:ext uri="{BB962C8B-B14F-4D97-AF65-F5344CB8AC3E}">
        <p14:creationId xmlns:p14="http://schemas.microsoft.com/office/powerpoint/2010/main" val="27964950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30</a:t>
            </a:fld>
            <a:endParaRPr lang="fr-FR" dirty="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6" name="Rectangle à coins arrondis 5"/>
          <p:cNvSpPr/>
          <p:nvPr/>
        </p:nvSpPr>
        <p:spPr>
          <a:xfrm>
            <a:off x="755839" y="1272814"/>
            <a:ext cx="10877362" cy="2675208"/>
          </a:xfrm>
          <a:prstGeom prst="roundRect">
            <a:avLst>
              <a:gd name="adj" fmla="val 0"/>
            </a:avLst>
          </a:prstGeom>
          <a:noFill/>
          <a:ln w="38100">
            <a:solidFill>
              <a:srgbClr val="C9236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grpSp>
        <p:nvGrpSpPr>
          <p:cNvPr id="10" name="Groupe 9"/>
          <p:cNvGrpSpPr/>
          <p:nvPr/>
        </p:nvGrpSpPr>
        <p:grpSpPr>
          <a:xfrm>
            <a:off x="755839" y="4522904"/>
            <a:ext cx="4212401" cy="1292059"/>
            <a:chOff x="1068527" y="4758341"/>
            <a:chExt cx="3961398" cy="1292059"/>
          </a:xfrm>
        </p:grpSpPr>
        <p:sp>
          <p:nvSpPr>
            <p:cNvPr id="8" name="ZoneTexte 7"/>
            <p:cNvSpPr txBox="1"/>
            <p:nvPr/>
          </p:nvSpPr>
          <p:spPr>
            <a:xfrm>
              <a:off x="1410775" y="5019651"/>
              <a:ext cx="3202497" cy="8002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E06F17"/>
                  </a:solidFill>
                  <a:latin typeface="Arial" panose="020B0604020202020204" pitchFamily="34" charset="0"/>
                  <a:cs typeface="Arial" panose="020B0604020202020204" pitchFamily="34" charset="0"/>
                  <a:sym typeface="Helvetica"/>
                </a:rPr>
                <a:t> Exercice :</a:t>
              </a:r>
            </a:p>
            <a:p>
              <a:pPr algn="ctr" hangingPunct="0"/>
              <a:r>
                <a:rPr lang="fr-FR" sz="2200" dirty="0">
                  <a:solidFill>
                    <a:srgbClr val="E06F17"/>
                  </a:solidFill>
                  <a:latin typeface="Arial" panose="020B0604020202020204" pitchFamily="34" charset="0"/>
                  <a:cs typeface="Arial" panose="020B0604020202020204" pitchFamily="34" charset="0"/>
                  <a:sym typeface="Helvetica"/>
                </a:rPr>
                <a:t>Bien remplir un </a:t>
              </a:r>
              <a:r>
                <a:rPr lang="fr-FR" sz="2200" dirty="0" smtClean="0">
                  <a:solidFill>
                    <a:srgbClr val="E06F17"/>
                  </a:solidFill>
                  <a:latin typeface="Arial" panose="020B0604020202020204" pitchFamily="34" charset="0"/>
                  <a:cs typeface="Arial" panose="020B0604020202020204" pitchFamily="34" charset="0"/>
                  <a:sym typeface="Helvetica"/>
                </a:rPr>
                <a:t>chèque !</a:t>
              </a:r>
              <a:endParaRPr lang="fr-FR" sz="2200" dirty="0">
                <a:solidFill>
                  <a:srgbClr val="E06F17"/>
                </a:solidFill>
                <a:latin typeface="Arial" panose="020B0604020202020204" pitchFamily="34" charset="0"/>
                <a:cs typeface="Arial" panose="020B0604020202020204" pitchFamily="34" charset="0"/>
                <a:sym typeface="Helvetica"/>
              </a:endParaRPr>
            </a:p>
          </p:txBody>
        </p:sp>
        <p:sp>
          <p:nvSpPr>
            <p:cNvPr id="9" name="Rectangle à coins arrondis 8"/>
            <p:cNvSpPr/>
            <p:nvPr/>
          </p:nvSpPr>
          <p:spPr>
            <a:xfrm>
              <a:off x="1068527" y="4758341"/>
              <a:ext cx="3961398" cy="1292059"/>
            </a:xfrm>
            <a:prstGeom prst="roundRect">
              <a:avLst>
                <a:gd name="adj" fmla="val 0"/>
              </a:avLst>
            </a:prstGeom>
            <a:noFill/>
            <a:ln w="38100">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13" name="Espace réservé du texte 3"/>
          <p:cNvSpPr txBox="1"/>
          <p:nvPr/>
        </p:nvSpPr>
        <p:spPr>
          <a:xfrm>
            <a:off x="867963" y="2224962"/>
            <a:ext cx="1994076" cy="523216"/>
          </a:xfrm>
          <a:prstGeom prst="rect">
            <a:avLst/>
          </a:prstGeom>
          <a:ln w="12700">
            <a:solidFill>
              <a:srgbClr val="C92360"/>
            </a:solidFill>
            <a:prstDash val="dash"/>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p>
            <a:pPr>
              <a:defRPr sz="2400" b="1">
                <a:solidFill>
                  <a:srgbClr val="002060"/>
                </a:solidFill>
                <a:latin typeface="Arial"/>
                <a:ea typeface="Arial"/>
                <a:cs typeface="Arial"/>
                <a:sym typeface="Arial"/>
              </a:defRPr>
            </a:pPr>
            <a:r>
              <a:rPr lang="fr-FR" sz="2800" dirty="0">
                <a:solidFill>
                  <a:srgbClr val="C92360"/>
                </a:solidFill>
                <a:latin typeface="Arial" panose="020B0604020202020204" pitchFamily="34" charset="0"/>
                <a:cs typeface="Arial" panose="020B0604020202020204" pitchFamily="34" charset="0"/>
              </a:rPr>
              <a:t> Le chèque</a:t>
            </a:r>
          </a:p>
        </p:txBody>
      </p:sp>
      <p:sp>
        <p:nvSpPr>
          <p:cNvPr id="14" name="Les banques"/>
          <p:cNvSpPr txBox="1"/>
          <p:nvPr/>
        </p:nvSpPr>
        <p:spPr>
          <a:xfrm>
            <a:off x="3767481" y="1917185"/>
            <a:ext cx="7423032" cy="83099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lgn="l">
              <a:lnSpc>
                <a:spcPct val="120000"/>
              </a:lnSpc>
              <a:spcBef>
                <a:spcPts val="0"/>
              </a:spcBef>
              <a:defRPr sz="2000" b="1">
                <a:solidFill>
                  <a:srgbClr val="002060"/>
                </a:solidFill>
                <a:latin typeface="Arial"/>
                <a:ea typeface="Arial"/>
                <a:cs typeface="Arial"/>
                <a:sym typeface="Arial"/>
              </a:defRPr>
            </a:pPr>
            <a:r>
              <a:rPr lang="fr-FR" b="0" dirty="0">
                <a:solidFill>
                  <a:srgbClr val="213B76"/>
                </a:solidFill>
                <a:latin typeface="Arial" panose="020B0604020202020204" pitchFamily="34" charset="0"/>
                <a:cs typeface="Arial" panose="020B0604020202020204" pitchFamily="34" charset="0"/>
              </a:rPr>
              <a:t>C’est donner par écrit l’ordre à sa banque de payer une somme à un </a:t>
            </a:r>
            <a:r>
              <a:rPr lang="fr-FR" b="0" dirty="0" smtClean="0">
                <a:solidFill>
                  <a:srgbClr val="213B76"/>
                </a:solidFill>
                <a:latin typeface="Arial" panose="020B0604020202020204" pitchFamily="34" charset="0"/>
                <a:cs typeface="Arial" panose="020B0604020202020204" pitchFamily="34" charset="0"/>
              </a:rPr>
              <a:t>bénéficiaire</a:t>
            </a:r>
            <a:endParaRPr lang="fr-FR" b="0" dirty="0">
              <a:solidFill>
                <a:srgbClr val="213B76"/>
              </a:solidFill>
              <a:latin typeface="Arial" panose="020B0604020202020204" pitchFamily="34" charset="0"/>
              <a:cs typeface="Arial" panose="020B0604020202020204" pitchFamily="34" charset="0"/>
            </a:endParaRPr>
          </a:p>
        </p:txBody>
      </p:sp>
      <p:sp>
        <p:nvSpPr>
          <p:cNvPr id="15" name="ZoneTexte 14"/>
          <p:cNvSpPr txBox="1"/>
          <p:nvPr/>
        </p:nvSpPr>
        <p:spPr>
          <a:xfrm>
            <a:off x="3767481" y="3428244"/>
            <a:ext cx="1618851" cy="400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a:r>
              <a:rPr lang="fr-FR" sz="2000" dirty="0">
                <a:solidFill>
                  <a:srgbClr val="213B76"/>
                </a:solidFill>
                <a:latin typeface="Arial" panose="020B0604020202020204" pitchFamily="34" charset="0"/>
                <a:ea typeface="Arial"/>
                <a:cs typeface="Arial" panose="020B0604020202020204" pitchFamily="34" charset="0"/>
                <a:sym typeface="Arial"/>
              </a:rPr>
              <a:t>Les </a:t>
            </a:r>
            <a:r>
              <a:rPr lang="fr-FR" sz="2000" dirty="0" smtClean="0">
                <a:solidFill>
                  <a:srgbClr val="213B76"/>
                </a:solidFill>
                <a:latin typeface="Arial" panose="020B0604020202020204" pitchFamily="34" charset="0"/>
                <a:ea typeface="Arial"/>
                <a:cs typeface="Arial" panose="020B0604020202020204" pitchFamily="34" charset="0"/>
                <a:sym typeface="Arial"/>
              </a:rPr>
              <a:t>banques</a:t>
            </a:r>
            <a:endParaRPr lang="fr-FR" sz="2000" dirty="0">
              <a:solidFill>
                <a:srgbClr val="213B76"/>
              </a:solidFill>
              <a:latin typeface="Arial" panose="020B0604020202020204" pitchFamily="34" charset="0"/>
              <a:ea typeface="Arial"/>
              <a:cs typeface="Arial" panose="020B0604020202020204" pitchFamily="34" charset="0"/>
              <a:sym typeface="Arial"/>
            </a:endParaRPr>
          </a:p>
        </p:txBody>
      </p:sp>
      <p:grpSp>
        <p:nvGrpSpPr>
          <p:cNvPr id="22" name="Groupe 21"/>
          <p:cNvGrpSpPr/>
          <p:nvPr/>
        </p:nvGrpSpPr>
        <p:grpSpPr>
          <a:xfrm>
            <a:off x="3151012" y="1542736"/>
            <a:ext cx="6680729" cy="430883"/>
            <a:chOff x="3151012" y="1542736"/>
            <a:chExt cx="6680729" cy="430883"/>
          </a:xfrm>
        </p:grpSpPr>
        <p:sp>
          <p:nvSpPr>
            <p:cNvPr id="17" name="Groupe">
              <a:extLst>
                <a:ext uri="{FF2B5EF4-FFF2-40B4-BE49-F238E27FC236}">
                  <a16:creationId xmlns:a16="http://schemas.microsoft.com/office/drawing/2014/main" xmlns="" id="{C1B38FED-DC58-3AB0-9F5C-EB46BF020136}"/>
                </a:ext>
              </a:extLst>
            </p:cNvPr>
            <p:cNvSpPr txBox="1"/>
            <p:nvPr/>
          </p:nvSpPr>
          <p:spPr>
            <a:xfrm>
              <a:off x="3767481" y="1542736"/>
              <a:ext cx="6064260" cy="43088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Qu’est-ce que </a:t>
              </a:r>
              <a:r>
                <a:rPr lang="fr-FR" sz="2200" dirty="0" smtClean="0">
                  <a:solidFill>
                    <a:srgbClr val="C92360"/>
                  </a:solidFill>
                  <a:latin typeface="Arial" panose="020B0604020202020204" pitchFamily="34" charset="0"/>
                  <a:cs typeface="Arial" panose="020B0604020202020204" pitchFamily="34" charset="0"/>
                </a:rPr>
                <a:t>« faire </a:t>
              </a:r>
              <a:r>
                <a:rPr lang="fr-FR" sz="2200" dirty="0">
                  <a:solidFill>
                    <a:srgbClr val="C92360"/>
                  </a:solidFill>
                  <a:latin typeface="Arial" panose="020B0604020202020204" pitchFamily="34" charset="0"/>
                  <a:cs typeface="Arial" panose="020B0604020202020204" pitchFamily="34" charset="0"/>
                </a:rPr>
                <a:t>un </a:t>
              </a:r>
              <a:r>
                <a:rPr lang="fr-FR" sz="2200" dirty="0" smtClean="0">
                  <a:solidFill>
                    <a:srgbClr val="C92360"/>
                  </a:solidFill>
                  <a:latin typeface="Arial" panose="020B0604020202020204" pitchFamily="34" charset="0"/>
                  <a:cs typeface="Arial" panose="020B0604020202020204" pitchFamily="34" charset="0"/>
                </a:rPr>
                <a:t>chèque » </a:t>
              </a:r>
              <a:r>
                <a:rPr lang="fr-FR" sz="2200" dirty="0">
                  <a:solidFill>
                    <a:srgbClr val="C92360"/>
                  </a:solidFill>
                  <a:latin typeface="Arial" panose="020B0604020202020204" pitchFamily="34" charset="0"/>
                  <a:cs typeface="Arial" panose="020B0604020202020204" pitchFamily="34" charset="0"/>
                </a:rPr>
                <a:t>?</a:t>
              </a:r>
            </a:p>
          </p:txBody>
        </p:sp>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1542736"/>
              <a:ext cx="531743" cy="400946"/>
            </a:xfrm>
            <a:prstGeom prst="rect">
              <a:avLst/>
            </a:prstGeom>
          </p:spPr>
        </p:pic>
      </p:grpSp>
      <p:grpSp>
        <p:nvGrpSpPr>
          <p:cNvPr id="23" name="Groupe 22"/>
          <p:cNvGrpSpPr/>
          <p:nvPr/>
        </p:nvGrpSpPr>
        <p:grpSpPr>
          <a:xfrm>
            <a:off x="3151012" y="2991291"/>
            <a:ext cx="6680729" cy="430883"/>
            <a:chOff x="3151012" y="2991291"/>
            <a:chExt cx="6680729" cy="430883"/>
          </a:xfrm>
        </p:grpSpPr>
        <p:sp>
          <p:nvSpPr>
            <p:cNvPr id="16" name="Groupe"/>
            <p:cNvSpPr txBox="1"/>
            <p:nvPr/>
          </p:nvSpPr>
          <p:spPr>
            <a:xfrm>
              <a:off x="3767481" y="2991291"/>
              <a:ext cx="6064260" cy="43088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indent="528637" algn="just" defTabSz="766762">
                <a:spcBef>
                  <a:spcPts val="400"/>
                </a:spcBef>
                <a:defRPr sz="2000" b="1">
                  <a:solidFill>
                    <a:srgbClr val="002060"/>
                  </a:solidFill>
                  <a:latin typeface="Arial"/>
                  <a:ea typeface="Arial"/>
                  <a:cs typeface="Arial"/>
                  <a:sym typeface="Arial"/>
                </a:defRPr>
              </a:lvl1pPr>
            </a:lstStyle>
            <a:p>
              <a:pPr indent="0">
                <a:spcBef>
                  <a:spcPts val="0"/>
                </a:spcBef>
              </a:pPr>
              <a:r>
                <a:rPr lang="fr-FR" sz="2200" dirty="0">
                  <a:solidFill>
                    <a:srgbClr val="C92360"/>
                  </a:solidFill>
                  <a:latin typeface="Arial" panose="020B0604020202020204" pitchFamily="34" charset="0"/>
                  <a:cs typeface="Arial" panose="020B0604020202020204" pitchFamily="34" charset="0"/>
                </a:rPr>
                <a:t>Qui fournit les carnets de chèques ?</a:t>
              </a:r>
            </a:p>
          </p:txBody>
        </p:sp>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1012" y="2991291"/>
              <a:ext cx="531743" cy="400946"/>
            </a:xfrm>
            <a:prstGeom prst="rect">
              <a:avLst/>
            </a:prstGeom>
          </p:spPr>
        </p:pic>
      </p:grpSp>
      <p:pic>
        <p:nvPicPr>
          <p:cNvPr id="24" name="Image 2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4759" y="4189756"/>
            <a:ext cx="6408442" cy="2136831"/>
          </a:xfrm>
          <a:prstGeom prst="rect">
            <a:avLst/>
          </a:prstGeom>
        </p:spPr>
      </p:pic>
      <p:sp>
        <p:nvSpPr>
          <p:cNvPr id="25" name="ZoneTexte 24"/>
          <p:cNvSpPr txBox="1"/>
          <p:nvPr/>
        </p:nvSpPr>
        <p:spPr>
          <a:xfrm>
            <a:off x="6535937" y="4670834"/>
            <a:ext cx="2801404" cy="276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spc="0" normalizeH="0" baseline="0" dirty="0" smtClean="0">
                <a:ln>
                  <a:noFill/>
                </a:ln>
                <a:solidFill>
                  <a:srgbClr val="000000"/>
                </a:solidFill>
                <a:effectLst/>
                <a:uFillTx/>
                <a:latin typeface="Indie Flower" panose="02000000000000000000" pitchFamily="2" charset="0"/>
                <a:sym typeface="Helvetica"/>
              </a:rPr>
              <a:t>Quarante</a:t>
            </a:r>
            <a:r>
              <a:rPr lang="fr-FR" sz="1200" b="1" dirty="0" smtClean="0">
                <a:latin typeface="Indie Flower" panose="02000000000000000000" pitchFamily="2" charset="0"/>
              </a:rPr>
              <a:t>-cinq euros et cinquante centimes</a:t>
            </a:r>
            <a:endParaRPr kumimoji="0" lang="fr-FR" sz="12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6" name="ZoneTexte 25"/>
          <p:cNvSpPr txBox="1"/>
          <p:nvPr/>
        </p:nvSpPr>
        <p:spPr>
          <a:xfrm>
            <a:off x="10044397" y="4925966"/>
            <a:ext cx="1422821"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a:t>
            </a:r>
            <a:r>
              <a:rPr kumimoji="0" lang="fr-FR" sz="1600" b="1" i="0" u="none" strike="noStrike" cap="none" spc="0" normalizeH="0" dirty="0" smtClean="0">
                <a:ln>
                  <a:noFill/>
                </a:ln>
                <a:solidFill>
                  <a:srgbClr val="000000"/>
                </a:solidFill>
                <a:effectLst/>
                <a:uFillTx/>
                <a:latin typeface="Indie Flower" panose="02000000000000000000" pitchFamily="2" charset="0"/>
                <a:sym typeface="Helvetica"/>
              </a:rPr>
              <a:t> </a:t>
            </a: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45,50 € --- </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7" name="ZoneTexte 26"/>
          <p:cNvSpPr txBox="1"/>
          <p:nvPr/>
        </p:nvSpPr>
        <p:spPr>
          <a:xfrm>
            <a:off x="5379478" y="4836644"/>
            <a:ext cx="381129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Vivaldi" panose="03020602050506090804" pitchFamily="66" charset="0"/>
                <a:sym typeface="Helvetica"/>
              </a:rPr>
              <a:t>--------------------------------------------------------------------------------------------------------------------</a:t>
            </a:r>
            <a:endParaRPr kumimoji="0" lang="fr-FR" sz="1600" b="1" i="0" u="none" strike="noStrike" cap="none" spc="0" normalizeH="0" baseline="0" dirty="0">
              <a:ln>
                <a:noFill/>
              </a:ln>
              <a:solidFill>
                <a:srgbClr val="000000"/>
              </a:solidFill>
              <a:effectLst/>
              <a:uFillTx/>
              <a:latin typeface="Vivaldi" panose="03020602050506090804" pitchFamily="66" charset="0"/>
              <a:sym typeface="Helvetica"/>
            </a:endParaRPr>
          </a:p>
        </p:txBody>
      </p:sp>
      <p:sp>
        <p:nvSpPr>
          <p:cNvPr id="28" name="ZoneTexte 27"/>
          <p:cNvSpPr txBox="1"/>
          <p:nvPr/>
        </p:nvSpPr>
        <p:spPr>
          <a:xfrm>
            <a:off x="6118901" y="5104286"/>
            <a:ext cx="1143899" cy="307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400" b="1" i="0" u="none" strike="noStrike" cap="none" spc="0" normalizeH="0" baseline="0" dirty="0" smtClean="0">
                <a:ln>
                  <a:noFill/>
                </a:ln>
                <a:solidFill>
                  <a:srgbClr val="000000"/>
                </a:solidFill>
                <a:effectLst/>
                <a:uFillTx/>
                <a:latin typeface="Indie Flower" panose="02000000000000000000" pitchFamily="2" charset="0"/>
                <a:sym typeface="Helvetica"/>
              </a:rPr>
              <a:t>Jade Orlargent</a:t>
            </a:r>
            <a:endParaRPr kumimoji="0" lang="fr-FR" sz="14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29" name="ZoneTexte 28"/>
          <p:cNvSpPr txBox="1"/>
          <p:nvPr/>
        </p:nvSpPr>
        <p:spPr>
          <a:xfrm>
            <a:off x="8555446" y="5416928"/>
            <a:ext cx="531552"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Paris</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sp>
        <p:nvSpPr>
          <p:cNvPr id="30" name="ZoneTexte 29"/>
          <p:cNvSpPr txBox="1"/>
          <p:nvPr/>
        </p:nvSpPr>
        <p:spPr>
          <a:xfrm>
            <a:off x="10258054" y="5416927"/>
            <a:ext cx="917876" cy="33855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8" tIns="45718" rIns="45718" bIns="4571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600" b="1" i="0" u="none" strike="noStrike" cap="none" spc="0" normalizeH="0" baseline="0" dirty="0" smtClean="0">
                <a:ln>
                  <a:noFill/>
                </a:ln>
                <a:solidFill>
                  <a:srgbClr val="000000"/>
                </a:solidFill>
                <a:effectLst/>
                <a:uFillTx/>
                <a:latin typeface="Indie Flower" panose="02000000000000000000" pitchFamily="2" charset="0"/>
                <a:sym typeface="Helvetica"/>
              </a:rPr>
              <a:t>29/01/2024</a:t>
            </a:r>
            <a:endParaRPr kumimoji="0" lang="fr-FR" sz="1600" b="1" i="0" u="none" strike="noStrike" cap="none" spc="0" normalizeH="0" baseline="0" dirty="0">
              <a:ln>
                <a:noFill/>
              </a:ln>
              <a:solidFill>
                <a:srgbClr val="000000"/>
              </a:solidFill>
              <a:effectLst/>
              <a:uFillTx/>
              <a:latin typeface="Indie Flower" panose="02000000000000000000" pitchFamily="2" charset="0"/>
              <a:sym typeface="Helvetica"/>
            </a:endParaRPr>
          </a:p>
        </p:txBody>
      </p:sp>
      <p:pic>
        <p:nvPicPr>
          <p:cNvPr id="31" name="Image 30"/>
          <p:cNvPicPr>
            <a:picLocks noChangeAspect="1"/>
          </p:cNvPicPr>
          <p:nvPr/>
        </p:nvPicPr>
        <p:blipFill>
          <a:blip r:embed="rId6">
            <a:clrChange>
              <a:clrFrom>
                <a:srgbClr val="FEFEFE"/>
              </a:clrFrom>
              <a:clrTo>
                <a:srgbClr val="FEFEFE">
                  <a:alpha val="0"/>
                </a:srgbClr>
              </a:clrTo>
            </a:clrChange>
            <a:duotone>
              <a:prstClr val="black"/>
              <a:schemeClr val="tx2">
                <a:tint val="45000"/>
                <a:satMod val="400000"/>
              </a:schemeClr>
            </a:duotone>
          </a:blip>
          <a:stretch>
            <a:fillRect/>
          </a:stretch>
        </p:blipFill>
        <p:spPr>
          <a:xfrm>
            <a:off x="9162308" y="5594717"/>
            <a:ext cx="1942052" cy="584194"/>
          </a:xfrm>
          <a:prstGeom prst="rect">
            <a:avLst/>
          </a:prstGeom>
        </p:spPr>
      </p:pic>
      <p:sp>
        <p:nvSpPr>
          <p:cNvPr id="3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sp>
        <p:nvSpPr>
          <p:cNvPr id="3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076110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25" grpId="0"/>
      <p:bldP spid="26" grpId="0"/>
      <p:bldP spid="27" grpId="0"/>
      <p:bldP spid="28" grpId="0"/>
      <p:bldP spid="29" grpId="0"/>
      <p:bldP spid="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31</a:t>
            </a:fld>
            <a:endParaRPr lang="fr-FR" dirty="0"/>
          </a:p>
        </p:txBody>
      </p:sp>
      <p:sp>
        <p:nvSpPr>
          <p:cNvPr id="9" name="Espace réservé du texte 1"/>
          <p:cNvSpPr txBox="1">
            <a:spLocks/>
          </p:cNvSpPr>
          <p:nvPr/>
        </p:nvSpPr>
        <p:spPr>
          <a:xfrm>
            <a:off x="1804381" y="2100004"/>
            <a:ext cx="6120680" cy="3785648"/>
          </a:xfrm>
          <a:prstGeom prst="rect">
            <a:avLst/>
          </a:prstGeom>
          <a:noFill/>
          <a:ln w="12700" cap="flat">
            <a:noFill/>
            <a:miter lim="400000"/>
          </a:ln>
          <a:effectLst/>
        </p:spPr>
        <p:txBody>
          <a:bodyPr wrap="square" lIns="45718" tIns="45718" rIns="45718" bIns="45718" numCol="1" anchor="t">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13B7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C9236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13B7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E06F17"/>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726F6D"/>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de retraits au distributeur</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d’utilisation d’une carte bancaire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Lors d’achats en ligne</a:t>
            </a:r>
          </a:p>
          <a:p>
            <a:pPr marL="457200" indent="-457200" defTabSz="803275">
              <a:lnSpc>
                <a:spcPct val="250000"/>
              </a:lnSpc>
              <a:spcBef>
                <a:spcPts val="0"/>
              </a:spcBef>
              <a:buSzPct val="125000"/>
              <a:buFont typeface="Arial" panose="020B0604020202020204" pitchFamily="34" charset="0"/>
              <a:buBlip>
                <a:blip r:embed="rId3"/>
              </a:buBlip>
            </a:pPr>
            <a:r>
              <a:rPr lang="fr-FR" sz="2400" dirty="0" smtClean="0">
                <a:ea typeface="Arial"/>
              </a:rPr>
              <a:t>En cas de paiement par chèque</a:t>
            </a:r>
            <a:endParaRPr lang="fr-FR" sz="2400" dirty="0">
              <a:ea typeface="Arial"/>
            </a:endParaRPr>
          </a:p>
        </p:txBody>
      </p:sp>
      <p:grpSp>
        <p:nvGrpSpPr>
          <p:cNvPr id="15" name="Groupe 14"/>
          <p:cNvGrpSpPr/>
          <p:nvPr/>
        </p:nvGrpSpPr>
        <p:grpSpPr>
          <a:xfrm>
            <a:off x="746929" y="1435466"/>
            <a:ext cx="10515599" cy="664538"/>
            <a:chOff x="867250" y="1459656"/>
            <a:chExt cx="10515599" cy="664538"/>
          </a:xfrm>
        </p:grpSpPr>
        <p:sp>
          <p:nvSpPr>
            <p:cNvPr id="10" name="Que peux-tu faire avec cet argent ?">
              <a:extLst>
                <a:ext uri="{FF2B5EF4-FFF2-40B4-BE49-F238E27FC236}">
                  <a16:creationId xmlns:a16="http://schemas.microsoft.com/office/drawing/2014/main" xmlns="" id="{21A22B0C-228D-1A2E-DAC4-540D78ABB711}"/>
                </a:ext>
              </a:extLst>
            </p:cNvPr>
            <p:cNvSpPr txBox="1"/>
            <p:nvPr/>
          </p:nvSpPr>
          <p:spPr>
            <a:xfrm>
              <a:off x="1924702" y="1514800"/>
              <a:ext cx="9458147" cy="6093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2800" dirty="0">
                  <a:solidFill>
                    <a:srgbClr val="C92360"/>
                  </a:solidFill>
                  <a:latin typeface="Arial" panose="020B0604020202020204" pitchFamily="34" charset="0"/>
                  <a:cs typeface="Arial" panose="020B0604020202020204" pitchFamily="34" charset="0"/>
                </a:rPr>
                <a:t>Quelles précautions pour limiter les fraudes ?</a:t>
              </a:r>
            </a:p>
          </p:txBody>
        </p:sp>
        <p:pic>
          <p:nvPicPr>
            <p:cNvPr id="11" name="Espace réservé du contenu 5">
              <a:extLst>
                <a:ext uri="{FF2B5EF4-FFF2-40B4-BE49-F238E27FC236}">
                  <a16:creationId xmlns:a16="http://schemas.microsoft.com/office/drawing/2014/main" xmlns="" id="{33FD8C5A-3778-1834-D9A1-C968E449DE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250" y="1459656"/>
              <a:ext cx="882960" cy="662220"/>
            </a:xfrm>
            <a:prstGeom prst="rect">
              <a:avLst/>
            </a:prstGeom>
          </p:spPr>
        </p:pic>
      </p:grpSp>
      <p:sp>
        <p:nvSpPr>
          <p:cNvPr id="12" name="Titre 1"/>
          <p:cNvSpPr txBox="1">
            <a:spLocks/>
          </p:cNvSpPr>
          <p:nvPr/>
        </p:nvSpPr>
        <p:spPr>
          <a:xfrm>
            <a:off x="794658" y="517526"/>
            <a:ext cx="10907484" cy="646331"/>
          </a:xfrm>
          <a:prstGeom prst="rect">
            <a:avLst/>
          </a:prstGeom>
        </p:spPr>
        <p:txBody>
          <a:bodyPr>
            <a:spAutoFit/>
          </a:bodyPr>
          <a:lstStyle>
            <a:lvl1pPr algn="l" defTabSz="914400" rtl="0" eaLnBrk="1" latinLnBrk="0" hangingPunct="1">
              <a:lnSpc>
                <a:spcPct val="90000"/>
              </a:lnSpc>
              <a:spcBef>
                <a:spcPct val="0"/>
              </a:spcBef>
              <a:buNone/>
              <a:defRPr sz="4400" b="1" kern="1200">
                <a:solidFill>
                  <a:srgbClr val="213B76"/>
                </a:solidFill>
                <a:latin typeface="Arial" panose="020B0604020202020204" pitchFamily="34" charset="0"/>
                <a:ea typeface="+mj-ea"/>
                <a:cs typeface="Arial" panose="020B0604020202020204" pitchFamily="34" charset="0"/>
              </a:defRPr>
            </a:lvl1pPr>
          </a:lstStyle>
          <a:p>
            <a:r>
              <a:rPr lang="fr-FR" sz="4000" dirty="0" smtClean="0"/>
              <a:t>5. LES </a:t>
            </a:r>
            <a:r>
              <a:rPr lang="fr-FR" sz="4000" dirty="0"/>
              <a:t>MOYENS DE </a:t>
            </a:r>
            <a:r>
              <a:rPr lang="fr-FR" sz="4000" dirty="0" smtClean="0"/>
              <a:t>PAIEMENT</a:t>
            </a:r>
            <a:endParaRPr lang="fr-FR" sz="4000" dirty="0"/>
          </a:p>
        </p:txBody>
      </p:sp>
      <p:pic>
        <p:nvPicPr>
          <p:cNvPr id="13" name="Imag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14" name="Image 13">
            <a:hlinkClick r:id="rId6" action="ppaction://hlinksldjump"/>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9631679" y="4917390"/>
            <a:ext cx="1659405" cy="1257576"/>
          </a:xfrm>
          <a:prstGeom prst="rect">
            <a:avLst/>
          </a:prstGeom>
        </p:spPr>
      </p:pic>
      <p:sp>
        <p:nvSpPr>
          <p:cNvPr id="16"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7" name="Bouton d'action : Accueil 16">
            <a:hlinkClick r:id="rId8" action="ppaction://hlinksldjump" highlightClick="1"/>
          </p:cNvPr>
          <p:cNvSpPr/>
          <p:nvPr/>
        </p:nvSpPr>
        <p:spPr>
          <a:xfrm>
            <a:off x="351654" y="5726321"/>
            <a:ext cx="1198837" cy="897290"/>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408266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32</a:t>
            </a:fld>
            <a:endParaRPr lang="fr-FR" dirty="0"/>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21" name="Rectangle 20"/>
          <p:cNvSpPr/>
          <p:nvPr/>
        </p:nvSpPr>
        <p:spPr>
          <a:xfrm>
            <a:off x="2527824" y="1260736"/>
            <a:ext cx="7136352" cy="523220"/>
          </a:xfrm>
          <a:prstGeom prst="rect">
            <a:avLst/>
          </a:prstGeom>
          <a:solidFill>
            <a:srgbClr val="F2F2F2"/>
          </a:solidFill>
          <a:ln w="38100">
            <a:solidFill>
              <a:srgbClr val="213B76"/>
            </a:solidFill>
          </a:ln>
        </p:spPr>
        <p:txBody>
          <a:bodyPr wrap="square">
            <a:spAutoFit/>
          </a:bodyPr>
          <a:lstStyle/>
          <a:p>
            <a:pPr lvl="0" algn="ctr"/>
            <a:r>
              <a:rPr lang="fr-FR" sz="2800" b="1" dirty="0" smtClean="0">
                <a:solidFill>
                  <a:srgbClr val="213B76"/>
                </a:solidFill>
                <a:latin typeface="Arial" panose="020B0604020202020204" pitchFamily="34" charset="0"/>
              </a:rPr>
              <a:t>THÈME 6 </a:t>
            </a:r>
            <a:r>
              <a:rPr lang="fr-FR" sz="2800" b="1" dirty="0">
                <a:solidFill>
                  <a:srgbClr val="213B76"/>
                </a:solidFill>
                <a:latin typeface="Arial" panose="020B0604020202020204" pitchFamily="34" charset="0"/>
              </a:rPr>
              <a:t>: </a:t>
            </a:r>
            <a:r>
              <a:rPr lang="fr-FR" sz="2800" b="1" dirty="0" smtClean="0">
                <a:solidFill>
                  <a:srgbClr val="213B76"/>
                </a:solidFill>
                <a:latin typeface="Arial" panose="020B0604020202020204" pitchFamily="34" charset="0"/>
              </a:rPr>
              <a:t>LES ARNAQUES</a:t>
            </a:r>
            <a:endParaRPr lang="fr-FR" sz="2800" b="1" dirty="0">
              <a:solidFill>
                <a:srgbClr val="213B76"/>
              </a:solidFill>
              <a:latin typeface="Arial" panose="020B0604020202020204" pitchFamily="34" charset="0"/>
            </a:endParaRPr>
          </a:p>
        </p:txBody>
      </p:sp>
      <p:pic>
        <p:nvPicPr>
          <p:cNvPr id="16" name="Image 15">
            <a:hlinkClick r:id="rId3"/>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65574" y="3466456"/>
            <a:ext cx="1660852" cy="1660852"/>
          </a:xfrm>
          <a:prstGeom prst="rect">
            <a:avLst/>
          </a:prstGeom>
        </p:spPr>
      </p:pic>
      <p:pic>
        <p:nvPicPr>
          <p:cNvPr id="23" name="Imag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Tree>
    <p:extLst>
      <p:ext uri="{BB962C8B-B14F-4D97-AF65-F5344CB8AC3E}">
        <p14:creationId xmlns:p14="http://schemas.microsoft.com/office/powerpoint/2010/main" val="2122123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33</a:t>
            </a:fld>
            <a:endParaRPr lang="fr-FR" dirty="0"/>
          </a:p>
        </p:txBody>
      </p:sp>
      <p:sp>
        <p:nvSpPr>
          <p:cNvPr id="4" name="Titre 3"/>
          <p:cNvSpPr>
            <a:spLocks noGrp="1"/>
          </p:cNvSpPr>
          <p:nvPr>
            <p:ph type="title"/>
          </p:nvPr>
        </p:nvSpPr>
        <p:spPr>
          <a:xfrm>
            <a:off x="642258" y="365126"/>
            <a:ext cx="10907484" cy="646331"/>
          </a:xfrm>
          <a:prstGeom prst="rect">
            <a:avLst/>
          </a:prstGeom>
        </p:spPr>
        <p:txBody>
          <a:bodyPr>
            <a:spAutoFit/>
          </a:bodyPr>
          <a:lstStyle/>
          <a:p>
            <a:pPr marL="0" indent="0">
              <a:buNone/>
            </a:pPr>
            <a:r>
              <a:rPr lang="fr-FR" sz="4000" dirty="0" smtClean="0"/>
              <a:t>6. LES </a:t>
            </a:r>
            <a:r>
              <a:rPr lang="fr-FR" sz="4000" dirty="0"/>
              <a:t>ARNAQUES</a:t>
            </a:r>
          </a:p>
        </p:txBody>
      </p:sp>
      <p:sp>
        <p:nvSpPr>
          <p:cNvPr id="6" name="Espace réservé du texte 1"/>
          <p:cNvSpPr txBox="1">
            <a:spLocks/>
          </p:cNvSpPr>
          <p:nvPr/>
        </p:nvSpPr>
        <p:spPr>
          <a:xfrm>
            <a:off x="2213053" y="2215192"/>
            <a:ext cx="9073256" cy="2477597"/>
          </a:xfrm>
          <a:prstGeom prst="rect">
            <a:avLst/>
          </a:prstGeom>
          <a:noFill/>
          <a:ln w="12700" cap="flat">
            <a:noFill/>
            <a:miter lim="400000"/>
          </a:ln>
          <a:effectLst/>
        </p:spPr>
        <p:txBody>
          <a:bodyPr wrap="square" lIns="45718" tIns="45718" rIns="45718" bIns="45718" numCol="1" anchor="t">
            <a:spAutoFit/>
          </a:bodyPr>
          <a:lstStyle>
            <a:defPPr>
              <a:defRPr lang="fr-FR"/>
            </a:defPPr>
            <a:lvl1pPr marL="457200" indent="-457200" defTabSz="803275">
              <a:lnSpc>
                <a:spcPct val="150000"/>
              </a:lnSpc>
              <a:spcBef>
                <a:spcPts val="0"/>
              </a:spcBef>
              <a:buSzPct val="125000"/>
              <a:buBlip>
                <a:blip r:embed="rId3"/>
              </a:buBlip>
              <a:defRPr sz="2400" b="0">
                <a:solidFill>
                  <a:srgbClr val="213B76"/>
                </a:solidFill>
                <a:latin typeface="Arial" panose="020B0604020202020204" pitchFamily="34" charset="0"/>
                <a:ea typeface="Arial"/>
                <a:cs typeface="Arial" panose="020B0604020202020204" pitchFamily="34" charset="0"/>
              </a:defRPr>
            </a:lvl1pPr>
          </a:lstStyle>
          <a:p>
            <a:r>
              <a:rPr lang="fr-FR" sz="2000" dirty="0"/>
              <a:t>d</a:t>
            </a:r>
            <a:r>
              <a:rPr lang="fr-FR" sz="2000" dirty="0" smtClean="0"/>
              <a:t>e </a:t>
            </a:r>
            <a:r>
              <a:rPr lang="fr-FR" sz="2000" dirty="0"/>
              <a:t>gagner facilement beaucoup </a:t>
            </a:r>
            <a:r>
              <a:rPr lang="fr-FR" sz="2000" dirty="0" smtClean="0"/>
              <a:t>d’argent,</a:t>
            </a:r>
          </a:p>
          <a:p>
            <a:pPr>
              <a:lnSpc>
                <a:spcPct val="200000"/>
              </a:lnSpc>
            </a:pPr>
            <a:r>
              <a:rPr lang="fr-FR" sz="2000" dirty="0"/>
              <a:t>u</a:t>
            </a:r>
            <a:r>
              <a:rPr lang="fr-FR" sz="2000" dirty="0" smtClean="0"/>
              <a:t>n </a:t>
            </a:r>
            <a:r>
              <a:rPr lang="fr-FR" sz="2000" dirty="0"/>
              <a:t>placement avantageux à la fois sûr et </a:t>
            </a:r>
            <a:r>
              <a:rPr lang="fr-FR" sz="2000" dirty="0" smtClean="0"/>
              <a:t>permettant </a:t>
            </a:r>
            <a:r>
              <a:rPr lang="fr-FR" sz="2000" dirty="0"/>
              <a:t>de gagner </a:t>
            </a:r>
            <a:r>
              <a:rPr lang="fr-FR" sz="2000" dirty="0" smtClean="0"/>
              <a:t>beaucoup,</a:t>
            </a:r>
            <a:endParaRPr lang="fr-FR" sz="2000" dirty="0"/>
          </a:p>
          <a:p>
            <a:pPr>
              <a:lnSpc>
                <a:spcPct val="200000"/>
              </a:lnSpc>
              <a:spcAft>
                <a:spcPts val="600"/>
              </a:spcAft>
            </a:pPr>
            <a:r>
              <a:rPr lang="fr-FR" sz="2000" dirty="0"/>
              <a:t>d</a:t>
            </a:r>
            <a:r>
              <a:rPr lang="fr-FR" sz="2000" dirty="0" smtClean="0"/>
              <a:t>’emprunter </a:t>
            </a:r>
            <a:r>
              <a:rPr lang="fr-FR" sz="2000" dirty="0"/>
              <a:t>facilement de </a:t>
            </a:r>
            <a:r>
              <a:rPr lang="fr-FR" sz="2000" dirty="0" smtClean="0"/>
              <a:t>l’argent,</a:t>
            </a:r>
            <a:endParaRPr lang="fr-FR" sz="2000" dirty="0"/>
          </a:p>
          <a:p>
            <a:pPr>
              <a:lnSpc>
                <a:spcPct val="100000"/>
              </a:lnSpc>
            </a:pPr>
            <a:r>
              <a:rPr lang="fr-FR" sz="2000" dirty="0"/>
              <a:t>d</a:t>
            </a:r>
            <a:r>
              <a:rPr lang="fr-FR" sz="2000" dirty="0" smtClean="0"/>
              <a:t>e résoudre un problème soit en envoyant </a:t>
            </a:r>
            <a:r>
              <a:rPr lang="fr-FR" sz="2000" dirty="0"/>
              <a:t>de l’argent, soit </a:t>
            </a:r>
            <a:r>
              <a:rPr lang="fr-FR" sz="2000" dirty="0" smtClean="0"/>
              <a:t>en donnant </a:t>
            </a:r>
            <a:r>
              <a:rPr lang="fr-FR" sz="2000" dirty="0"/>
              <a:t>les coordonnées de </a:t>
            </a:r>
            <a:r>
              <a:rPr lang="fr-FR" sz="2000" dirty="0" smtClean="0"/>
              <a:t>ma carte bancaire…</a:t>
            </a:r>
            <a:endParaRPr lang="fr-FR" sz="2000" dirty="0"/>
          </a:p>
        </p:txBody>
      </p:sp>
      <p:grpSp>
        <p:nvGrpSpPr>
          <p:cNvPr id="12" name="Groupe 11"/>
          <p:cNvGrpSpPr/>
          <p:nvPr/>
        </p:nvGrpSpPr>
        <p:grpSpPr>
          <a:xfrm>
            <a:off x="795440" y="1126359"/>
            <a:ext cx="10186942" cy="830997"/>
            <a:chOff x="897404" y="1241661"/>
            <a:chExt cx="10186942" cy="830997"/>
          </a:xfrm>
        </p:grpSpPr>
        <p:sp>
          <p:nvSpPr>
            <p:cNvPr id="8" name="Rectangle 7"/>
            <p:cNvSpPr/>
            <p:nvPr/>
          </p:nvSpPr>
          <p:spPr>
            <a:xfrm>
              <a:off x="2053275" y="1241661"/>
              <a:ext cx="9031071" cy="830997"/>
            </a:xfrm>
            <a:prstGeom prst="rect">
              <a:avLst/>
            </a:prstGeom>
          </p:spPr>
          <p:txBody>
            <a:bodyPr wrap="square">
              <a:spAutoFit/>
            </a:bodyPr>
            <a:lstStyle/>
            <a:p>
              <a:r>
                <a:rPr lang="fr-FR" sz="2400" b="1" dirty="0">
                  <a:solidFill>
                    <a:srgbClr val="C92360"/>
                  </a:solidFill>
                  <a:latin typeface="Arial" panose="020B0604020202020204" pitchFamily="34" charset="0"/>
                  <a:cs typeface="Arial" panose="020B0604020202020204" pitchFamily="34" charset="0"/>
                </a:rPr>
                <a:t>Sur internet, sur les réseaux sociaux, par SMS… </a:t>
              </a:r>
            </a:p>
            <a:p>
              <a:r>
                <a:rPr lang="fr-FR" sz="2400" b="1" dirty="0">
                  <a:solidFill>
                    <a:srgbClr val="C92360"/>
                  </a:solidFill>
                  <a:latin typeface="Arial" panose="020B0604020202020204" pitchFamily="34" charset="0"/>
                  <a:cs typeface="Arial" panose="020B0604020202020204" pitchFamily="34" charset="0"/>
                </a:rPr>
                <a:t>attention aux messages ou publicités qui me proposent : </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404" y="1357676"/>
              <a:ext cx="840309" cy="637008"/>
            </a:xfrm>
            <a:prstGeom prst="rect">
              <a:avLst/>
            </a:prstGeom>
          </p:spPr>
        </p:pic>
      </p:grpSp>
      <p:sp>
        <p:nvSpPr>
          <p:cNvPr id="10" name="Rectangle à coins arrondis 9"/>
          <p:cNvSpPr/>
          <p:nvPr/>
        </p:nvSpPr>
        <p:spPr>
          <a:xfrm>
            <a:off x="795440" y="5228641"/>
            <a:ext cx="10933915" cy="667883"/>
          </a:xfrm>
          <a:prstGeom prst="roundRect">
            <a:avLst>
              <a:gd name="adj" fmla="val 0"/>
            </a:avLst>
          </a:prstGeom>
          <a:noFill/>
          <a:ln w="28575">
            <a:solidFill>
              <a:srgbClr val="E06F1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b="1" dirty="0">
              <a:solidFill>
                <a:srgbClr val="C92360"/>
              </a:solidFill>
            </a:endParaRPr>
          </a:p>
        </p:txBody>
      </p:sp>
      <p:sp>
        <p:nvSpPr>
          <p:cNvPr id="11" name="Rectangle 10"/>
          <p:cNvSpPr/>
          <p:nvPr/>
        </p:nvSpPr>
        <p:spPr>
          <a:xfrm>
            <a:off x="795440" y="5206567"/>
            <a:ext cx="10922658" cy="636772"/>
          </a:xfrm>
          <a:prstGeom prst="rect">
            <a:avLst/>
          </a:prstGeom>
        </p:spPr>
        <p:txBody>
          <a:bodyPr wrap="square" anchor="ctr">
            <a:noAutofit/>
          </a:bodyPr>
          <a:lstStyle/>
          <a:p>
            <a:pPr algn="ctr">
              <a:lnSpc>
                <a:spcPct val="150000"/>
              </a:lnSpc>
            </a:pPr>
            <a:r>
              <a:rPr lang="fr-FR" sz="2400" b="1" dirty="0">
                <a:solidFill>
                  <a:srgbClr val="E06F17"/>
                </a:solidFill>
                <a:latin typeface="Arial" panose="020B0604020202020204" pitchFamily="34" charset="0"/>
                <a:cs typeface="Arial" panose="020B0604020202020204" pitchFamily="34" charset="0"/>
              </a:rPr>
              <a:t>Ce type de message </a:t>
            </a:r>
            <a:r>
              <a:rPr lang="fr-FR" sz="2400" b="1" dirty="0" smtClean="0">
                <a:solidFill>
                  <a:srgbClr val="E06F17"/>
                </a:solidFill>
                <a:latin typeface="Arial" panose="020B0604020202020204" pitchFamily="34" charset="0"/>
                <a:cs typeface="Arial" panose="020B0604020202020204" pitchFamily="34" charset="0"/>
              </a:rPr>
              <a:t>cache probablement </a:t>
            </a:r>
            <a:r>
              <a:rPr lang="fr-FR" sz="2400" b="1" dirty="0">
                <a:solidFill>
                  <a:srgbClr val="E06F17"/>
                </a:solidFill>
                <a:latin typeface="Arial" panose="020B0604020202020204" pitchFamily="34" charset="0"/>
                <a:cs typeface="Arial" panose="020B0604020202020204" pitchFamily="34" charset="0"/>
              </a:rPr>
              <a:t>une arnaque : ne pas répondre !</a:t>
            </a:r>
          </a:p>
        </p:txBody>
      </p:sp>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5" name="Imag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3237" y="85556"/>
            <a:ext cx="900990" cy="1017164"/>
          </a:xfrm>
          <a:prstGeom prst="rect">
            <a:avLst/>
          </a:prstGeom>
        </p:spPr>
      </p:pic>
      <p:sp>
        <p:nvSpPr>
          <p:cNvPr id="13" name="Bouton d'action : Accueil 12">
            <a:hlinkClick r:id="rId6" action="ppaction://hlinksldjump" highlightClick="1"/>
          </p:cNvPr>
          <p:cNvSpPr/>
          <p:nvPr/>
        </p:nvSpPr>
        <p:spPr>
          <a:xfrm>
            <a:off x="300865" y="6005303"/>
            <a:ext cx="1198837" cy="783508"/>
          </a:xfrm>
          <a:prstGeom prst="actionButtonHom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8296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animBg="1"/>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re 15"/>
          <p:cNvSpPr>
            <a:spLocks noGrp="1"/>
          </p:cNvSpPr>
          <p:nvPr>
            <p:ph type="title"/>
          </p:nvPr>
        </p:nvSpPr>
        <p:spPr>
          <a:xfrm>
            <a:off x="1543051" y="224449"/>
            <a:ext cx="10006692" cy="701731"/>
          </a:xfrm>
        </p:spPr>
        <p:txBody>
          <a:bodyPr/>
          <a:lstStyle/>
          <a:p>
            <a:pPr marL="0" indent="0">
              <a:buNone/>
            </a:pPr>
            <a:r>
              <a:rPr lang="fr-FR" dirty="0" smtClean="0"/>
              <a:t>POUR CONCLURE</a:t>
            </a:r>
            <a:endParaRPr lang="fr-FR" dirty="0"/>
          </a:p>
        </p:txBody>
      </p:sp>
      <p:sp>
        <p:nvSpPr>
          <p:cNvPr id="3" name="Espace réservé du numéro de diapositive 2"/>
          <p:cNvSpPr>
            <a:spLocks noGrp="1"/>
          </p:cNvSpPr>
          <p:nvPr>
            <p:ph type="sldNum" sz="quarter" idx="11"/>
          </p:nvPr>
        </p:nvSpPr>
        <p:spPr/>
        <p:txBody>
          <a:bodyPr/>
          <a:lstStyle/>
          <a:p>
            <a:fld id="{27A4C574-4D1E-4B89-9988-D081408D575C}" type="slidenum">
              <a:rPr lang="fr-FR" smtClean="0"/>
              <a:pPr/>
              <a:t>34</a:t>
            </a:fld>
            <a:endParaRPr lang="fr-FR" dirty="0"/>
          </a:p>
        </p:txBody>
      </p:sp>
      <p:sp>
        <p:nvSpPr>
          <p:cNvPr id="12" name="Espace réservé du contenu 11"/>
          <p:cNvSpPr>
            <a:spLocks noGrp="1"/>
          </p:cNvSpPr>
          <p:nvPr>
            <p:ph idx="1"/>
          </p:nvPr>
        </p:nvSpPr>
        <p:spPr>
          <a:xfrm>
            <a:off x="2395452" y="1825625"/>
            <a:ext cx="7310523" cy="3667671"/>
          </a:xfrm>
        </p:spPr>
        <p:txBody>
          <a:bodyPr/>
          <a:lstStyle/>
          <a:p>
            <a:pPr>
              <a:lnSpc>
                <a:spcPct val="200000"/>
              </a:lnSpc>
            </a:pPr>
            <a:r>
              <a:rPr lang="fr-FR" sz="4000" dirty="0" smtClean="0"/>
              <a:t>Quiz de fin de séquence</a:t>
            </a:r>
          </a:p>
          <a:p>
            <a:pPr lvl="1">
              <a:lnSpc>
                <a:spcPct val="200000"/>
              </a:lnSpc>
            </a:pPr>
            <a:r>
              <a:rPr lang="fr-FR" sz="3600" dirty="0" smtClean="0"/>
              <a:t>Réponses individuelles</a:t>
            </a:r>
          </a:p>
          <a:p>
            <a:pPr lvl="1">
              <a:lnSpc>
                <a:spcPct val="200000"/>
              </a:lnSpc>
            </a:pPr>
            <a:r>
              <a:rPr lang="fr-FR" sz="3600" dirty="0" smtClean="0"/>
              <a:t>Correction collective</a:t>
            </a:r>
            <a:endParaRPr lang="fr-FR" sz="3600" dirty="0"/>
          </a:p>
        </p:txBody>
      </p:sp>
      <p:sp>
        <p:nvSpPr>
          <p:cNvPr id="8" name="Espace réservé du pied de page 4"/>
          <p:cNvSpPr>
            <a:spLocks noGrp="1"/>
          </p:cNvSpPr>
          <p:nvPr>
            <p:ph type="ftr" sz="quarter" idx="3"/>
          </p:nvPr>
        </p:nvSpPr>
        <p:spPr/>
        <p:txBody>
          <a:bodyP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490178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35</a:t>
            </a:fld>
            <a:endParaRPr lang="fr-FR" dirty="0"/>
          </a:p>
        </p:txBody>
      </p:sp>
      <p:sp>
        <p:nvSpPr>
          <p:cNvPr id="6" name="Rectangle à coins arrondis 2"/>
          <p:cNvSpPr/>
          <p:nvPr/>
        </p:nvSpPr>
        <p:spPr>
          <a:xfrm>
            <a:off x="0" y="1230483"/>
            <a:ext cx="12192000" cy="1356254"/>
          </a:xfrm>
          <a:prstGeom prst="roundRect">
            <a:avLst>
              <a:gd name="adj" fmla="val 0"/>
            </a:avLst>
          </a:prstGeom>
          <a:noFill/>
          <a:ln w="38100">
            <a:noFill/>
            <a:miter lim="400000"/>
          </a:ln>
        </p:spPr>
        <p:txBody>
          <a:bodyPr lIns="45718" tIns="45718" rIns="45718" bIns="45718" anchor="ctr"/>
          <a:lstStyle/>
          <a:p>
            <a:pPr algn="ctr">
              <a:defRPr sz="1400" b="1">
                <a:latin typeface="Arial"/>
                <a:ea typeface="Arial"/>
                <a:cs typeface="Arial"/>
                <a:sym typeface="Arial"/>
              </a:defRPr>
            </a:pPr>
            <a:endParaRPr lang="en-US" sz="1600" noProof="1">
              <a:solidFill>
                <a:srgbClr val="FFFFFF"/>
              </a:solidFill>
              <a:latin typeface="Myriad Pro"/>
            </a:endParaRPr>
          </a:p>
        </p:txBody>
      </p:sp>
      <p:sp>
        <p:nvSpPr>
          <p:cNvPr id="7" name="ZoneTexte 12"/>
          <p:cNvSpPr txBox="1"/>
          <p:nvPr/>
        </p:nvSpPr>
        <p:spPr>
          <a:xfrm>
            <a:off x="1059458" y="5854692"/>
            <a:ext cx="10226851" cy="3693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lgn="ctr">
              <a:defRPr sz="1400" b="1">
                <a:solidFill>
                  <a:srgbClr val="FFFFFF"/>
                </a:solidFill>
                <a:latin typeface="Arial"/>
                <a:ea typeface="Arial"/>
                <a:cs typeface="Arial"/>
                <a:sym typeface="Arial"/>
              </a:defRPr>
            </a:lvl1pPr>
          </a:lstStyle>
          <a:p>
            <a:r>
              <a:rPr lang="en-US" sz="1800" b="0" noProof="1" smtClean="0">
                <a:solidFill>
                  <a:srgbClr val="002060"/>
                </a:solidFill>
                <a:latin typeface="Myriad Pro"/>
              </a:rPr>
              <a:t>Une rubrique pour les jeunes et une rubrique dédiée aux enseignants </a:t>
            </a:r>
            <a:r>
              <a:rPr lang="en-US" sz="1600" b="0" noProof="1" smtClean="0">
                <a:solidFill>
                  <a:srgbClr val="002060"/>
                </a:solidFill>
                <a:latin typeface="Myriad Pro"/>
              </a:rPr>
              <a:t>avec des ressources EDUSCOL.</a:t>
            </a:r>
            <a:endParaRPr lang="en-US" sz="1600" b="0" noProof="1">
              <a:solidFill>
                <a:srgbClr val="002060"/>
              </a:solidFill>
              <a:latin typeface="Myriad Pro"/>
            </a:endParaRP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2300" y="127673"/>
            <a:ext cx="3429535" cy="833969"/>
          </a:xfrm>
          <a:prstGeom prst="rect">
            <a:avLst/>
          </a:prstGeom>
        </p:spPr>
      </p:pic>
      <p:pic>
        <p:nvPicPr>
          <p:cNvPr id="9" name="Image 8"/>
          <p:cNvPicPr>
            <a:picLocks noChangeAspect="1"/>
          </p:cNvPicPr>
          <p:nvPr/>
        </p:nvPicPr>
        <p:blipFill rotWithShape="1">
          <a:blip r:embed="rId4" cstate="print">
            <a:extLst>
              <a:ext uri="{28A0092B-C50C-407E-A947-70E740481C1C}">
                <a14:useLocalDpi xmlns:a14="http://schemas.microsoft.com/office/drawing/2010/main" val="0"/>
              </a:ext>
            </a:extLst>
          </a:blip>
          <a:srcRect t="25385" b="29172"/>
          <a:stretch/>
        </p:blipFill>
        <p:spPr>
          <a:xfrm>
            <a:off x="8988739" y="322566"/>
            <a:ext cx="2844714" cy="537643"/>
          </a:xfrm>
          <a:prstGeom prst="rect">
            <a:avLst/>
          </a:prstGeom>
        </p:spPr>
      </p:pic>
      <p:sp>
        <p:nvSpPr>
          <p:cNvPr id="10" name="ZoneTexte 9"/>
          <p:cNvSpPr txBox="1"/>
          <p:nvPr/>
        </p:nvSpPr>
        <p:spPr>
          <a:xfrm>
            <a:off x="341745" y="1297216"/>
            <a:ext cx="11387610" cy="1200325"/>
          </a:xfrm>
          <a:prstGeom prst="rect">
            <a:avLst/>
          </a:prstGeom>
          <a:solidFill>
            <a:srgbClr val="F8F8F8"/>
          </a:solidFill>
          <a:ln w="38100" cap="flat">
            <a:solidFill>
              <a:srgbClr val="213B7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2400" b="1" i="0" u="none" strike="noStrike" cap="none" spc="0" normalizeH="0" baseline="0" dirty="0">
                <a:ln>
                  <a:noFill/>
                </a:ln>
                <a:solidFill>
                  <a:srgbClr val="213B76"/>
                </a:solidFill>
                <a:effectLst/>
                <a:uFillTx/>
                <a:latin typeface="Myriad Pro" panose="020B0503030403020204"/>
                <a:sym typeface="Helvetica"/>
              </a:rPr>
              <a:t>Plus d’informations </a:t>
            </a:r>
            <a:r>
              <a:rPr kumimoji="0" lang="fr-FR" sz="2400" b="1" i="0" u="none" strike="noStrike" cap="none" spc="0" normalizeH="0" baseline="0" dirty="0" smtClean="0">
                <a:ln>
                  <a:noFill/>
                </a:ln>
                <a:solidFill>
                  <a:srgbClr val="213B76"/>
                </a:solidFill>
                <a:effectLst/>
                <a:uFillTx/>
                <a:latin typeface="Myriad Pro" panose="020B0503030403020204"/>
                <a:sym typeface="Helvetica"/>
              </a:rPr>
              <a:t>sur wwww.mesquestiondargent.fr,</a:t>
            </a:r>
          </a:p>
          <a:p>
            <a:pPr algn="ctr" hangingPunct="0"/>
            <a:r>
              <a:rPr lang="fr-FR" sz="2400" dirty="0" smtClean="0">
                <a:solidFill>
                  <a:srgbClr val="213B76"/>
                </a:solidFill>
                <a:latin typeface="Myriad Pro" panose="020B0503030403020204"/>
                <a:sym typeface="Helvetica"/>
              </a:rPr>
              <a:t>le </a:t>
            </a:r>
            <a:r>
              <a:rPr lang="fr-FR" sz="2400" dirty="0">
                <a:solidFill>
                  <a:srgbClr val="213B76"/>
                </a:solidFill>
                <a:latin typeface="Myriad Pro" panose="020B0503030403020204"/>
                <a:sym typeface="Helvetica"/>
              </a:rPr>
              <a:t>portail Internet de l'éducation économique, budgétaire et financière, </a:t>
            </a:r>
          </a:p>
          <a:p>
            <a:pPr algn="ctr" hangingPunct="0"/>
            <a:r>
              <a:rPr lang="fr-FR" sz="2400" dirty="0">
                <a:solidFill>
                  <a:srgbClr val="213B76"/>
                </a:solidFill>
                <a:latin typeface="Myriad Pro" panose="020B0503030403020204"/>
                <a:sym typeface="Helvetica"/>
              </a:rPr>
              <a:t>géré par la Banque de France</a:t>
            </a:r>
            <a:r>
              <a:rPr lang="fr-FR" sz="2400" dirty="0" smtClean="0">
                <a:solidFill>
                  <a:srgbClr val="213B76"/>
                </a:solidFill>
                <a:latin typeface="Myriad Pro" panose="020B0503030403020204"/>
                <a:sym typeface="Helvetica"/>
              </a:rPr>
              <a:t>.</a:t>
            </a:r>
            <a:endParaRPr kumimoji="0" lang="fr-FR" sz="2400" b="1" i="0" u="none" strike="noStrike" cap="none" spc="0" normalizeH="0" baseline="0" dirty="0">
              <a:ln>
                <a:noFill/>
              </a:ln>
              <a:solidFill>
                <a:srgbClr val="FFFFFF"/>
              </a:solidFill>
              <a:effectLst/>
              <a:uFillTx/>
              <a:latin typeface="Myriad Pro" panose="020B0503030403020204"/>
              <a:sym typeface="Helvetica"/>
            </a:endParaRPr>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72788" y="2726524"/>
            <a:ext cx="6094828" cy="3038972"/>
          </a:xfrm>
          <a:prstGeom prst="rect">
            <a:avLst/>
          </a:prstGeom>
        </p:spPr>
      </p:pic>
    </p:spTree>
    <p:extLst>
      <p:ext uri="{BB962C8B-B14F-4D97-AF65-F5344CB8AC3E}">
        <p14:creationId xmlns:p14="http://schemas.microsoft.com/office/powerpoint/2010/main" val="1107701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36</a:t>
            </a:fld>
            <a:endParaRPr lang="fr-FR" dirty="0"/>
          </a:p>
        </p:txBody>
      </p:sp>
      <p:sp>
        <p:nvSpPr>
          <p:cNvPr id="4" name="Titre 3"/>
          <p:cNvSpPr>
            <a:spLocks noGrp="1"/>
          </p:cNvSpPr>
          <p:nvPr>
            <p:ph type="title"/>
          </p:nvPr>
        </p:nvSpPr>
        <p:spPr>
          <a:xfrm>
            <a:off x="703218" y="79287"/>
            <a:ext cx="10907484" cy="701731"/>
          </a:xfrm>
          <a:prstGeom prst="rect">
            <a:avLst/>
          </a:prstGeom>
        </p:spPr>
        <p:txBody>
          <a:bodyPr/>
          <a:lstStyle/>
          <a:p>
            <a:pPr marL="0" indent="0">
              <a:buNone/>
            </a:pPr>
            <a:r>
              <a:rPr lang="fr-FR" dirty="0" smtClean="0">
                <a:latin typeface="Myriad Pro" panose="020B0503030403020204"/>
              </a:rPr>
              <a:t>LEXIQUE FINANCIER</a:t>
            </a:r>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64575062"/>
              </p:ext>
            </p:extLst>
          </p:nvPr>
        </p:nvGraphicFramePr>
        <p:xfrm>
          <a:off x="822036" y="1694434"/>
          <a:ext cx="10907319" cy="4284000"/>
        </p:xfrm>
        <a:graphic>
          <a:graphicData uri="http://schemas.openxmlformats.org/drawingml/2006/table">
            <a:tbl>
              <a:tblPr firstRow="1" bandRow="1">
                <a:tableStyleId>{5940675A-B579-460E-94D1-54222C63F5DA}</a:tableStyleId>
              </a:tblPr>
              <a:tblGrid>
                <a:gridCol w="2197626">
                  <a:extLst>
                    <a:ext uri="{9D8B030D-6E8A-4147-A177-3AD203B41FA5}">
                      <a16:colId xmlns:a16="http://schemas.microsoft.com/office/drawing/2014/main" xmlns="" val="3761752367"/>
                    </a:ext>
                  </a:extLst>
                </a:gridCol>
                <a:gridCol w="8709693">
                  <a:extLst>
                    <a:ext uri="{9D8B030D-6E8A-4147-A177-3AD203B41FA5}">
                      <a16:colId xmlns:a16="http://schemas.microsoft.com/office/drawing/2014/main" xmlns="" val="2205928669"/>
                    </a:ext>
                  </a:extLst>
                </a:gridCol>
              </a:tblGrid>
              <a:tr h="535500">
                <a:tc>
                  <a:txBody>
                    <a:bodyPr/>
                    <a:lstStyle/>
                    <a:p>
                      <a:pPr algn="l"/>
                      <a:r>
                        <a:rPr lang="fr-FR" sz="2000" b="1" dirty="0">
                          <a:solidFill>
                            <a:srgbClr val="C92360"/>
                          </a:solidFill>
                          <a:latin typeface="Myriad Pro" panose="020B0503030403020204"/>
                        </a:rPr>
                        <a:t>Débiteur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qui nous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38100"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3016562668"/>
                  </a:ext>
                </a:extLst>
              </a:tr>
              <a:tr h="535500">
                <a:tc>
                  <a:txBody>
                    <a:bodyPr/>
                    <a:lstStyle/>
                    <a:p>
                      <a:pPr algn="l"/>
                      <a:r>
                        <a:rPr lang="fr-FR" sz="2000" b="1" dirty="0">
                          <a:solidFill>
                            <a:srgbClr val="C92360"/>
                          </a:solidFill>
                          <a:latin typeface="Myriad Pro" panose="020B0503030403020204"/>
                        </a:rPr>
                        <a:t>Créancier</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Personne à qui on doit de </a:t>
                      </a:r>
                      <a:r>
                        <a:rPr lang="fr-FR" sz="1800" dirty="0" smtClean="0">
                          <a:solidFill>
                            <a:srgbClr val="213B76"/>
                          </a:solidFill>
                          <a:latin typeface="Arial" panose="020B0604020202020204" pitchFamily="34" charset="0"/>
                          <a:cs typeface="Arial" panose="020B0604020202020204" pitchFamily="34" charset="0"/>
                        </a:rPr>
                        <a:t>l’argent.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2406183646"/>
                  </a:ext>
                </a:extLst>
              </a:tr>
              <a:tr h="535500">
                <a:tc>
                  <a:txBody>
                    <a:bodyPr/>
                    <a:lstStyle/>
                    <a:p>
                      <a:pPr algn="l"/>
                      <a:r>
                        <a:rPr lang="fr-FR" sz="2000" b="1" dirty="0">
                          <a:solidFill>
                            <a:srgbClr val="C92360"/>
                          </a:solidFill>
                          <a:latin typeface="Myriad Pro" panose="020B0503030403020204"/>
                        </a:rPr>
                        <a:t>Crédit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Entrée d’argent sur le compte </a:t>
                      </a:r>
                      <a:r>
                        <a:rPr lang="fr-FR" sz="1800" dirty="0" smtClean="0">
                          <a:solidFill>
                            <a:srgbClr val="213B76"/>
                          </a:solidFill>
                          <a:latin typeface="Arial" panose="020B0604020202020204" pitchFamily="34" charset="0"/>
                          <a:cs typeface="Arial" panose="020B0604020202020204" pitchFamily="34" charset="0"/>
                        </a:rPr>
                        <a:t>bancaire ou somme d’argent prêtée</a:t>
                      </a:r>
                      <a:r>
                        <a:rPr lang="fr-FR" sz="1800" baseline="0" dirty="0" smtClean="0">
                          <a:solidFill>
                            <a:srgbClr val="213B76"/>
                          </a:solidFill>
                          <a:latin typeface="Arial" panose="020B0604020202020204" pitchFamily="34" charset="0"/>
                          <a:cs typeface="Arial" panose="020B0604020202020204" pitchFamily="34" charset="0"/>
                        </a:rPr>
                        <a:t> par la banque.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3877915305"/>
                  </a:ext>
                </a:extLst>
              </a:tr>
              <a:tr h="535500">
                <a:tc>
                  <a:txBody>
                    <a:bodyPr/>
                    <a:lstStyle/>
                    <a:p>
                      <a:pPr algn="l"/>
                      <a:r>
                        <a:rPr lang="fr-FR" sz="2000" b="1" dirty="0">
                          <a:solidFill>
                            <a:srgbClr val="C92360"/>
                          </a:solidFill>
                          <a:latin typeface="Myriad Pro" panose="020B0503030403020204"/>
                        </a:rPr>
                        <a:t>Débit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Sortie d’argent sur le compte </a:t>
                      </a:r>
                      <a:r>
                        <a:rPr lang="fr-FR" sz="1800" dirty="0" smtClean="0">
                          <a:solidFill>
                            <a:srgbClr val="213B76"/>
                          </a:solidFill>
                          <a:latin typeface="Arial" panose="020B0604020202020204" pitchFamily="34" charset="0"/>
                          <a:cs typeface="Arial" panose="020B0604020202020204" pitchFamily="34" charset="0"/>
                        </a:rPr>
                        <a:t>bancaire.</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1171373204"/>
                  </a:ext>
                </a:extLst>
              </a:tr>
              <a:tr h="535500">
                <a:tc>
                  <a:txBody>
                    <a:bodyPr/>
                    <a:lstStyle/>
                    <a:p>
                      <a:pPr algn="l"/>
                      <a:r>
                        <a:rPr lang="fr-FR" sz="2000" b="1" dirty="0">
                          <a:solidFill>
                            <a:srgbClr val="C92360"/>
                          </a:solidFill>
                          <a:latin typeface="Myriad Pro" panose="020B0503030403020204"/>
                        </a:rPr>
                        <a:t>Épargne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Argent mis de côté (réserve</a:t>
                      </a:r>
                      <a:r>
                        <a:rPr lang="fr-FR" sz="180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3513020466"/>
                  </a:ext>
                </a:extLst>
              </a:tr>
              <a:tr h="535500">
                <a:tc>
                  <a:txBody>
                    <a:bodyPr/>
                    <a:lstStyle/>
                    <a:p>
                      <a:pPr algn="l"/>
                      <a:r>
                        <a:rPr lang="fr-FR" sz="2000" b="1" dirty="0">
                          <a:solidFill>
                            <a:srgbClr val="C92360"/>
                          </a:solidFill>
                          <a:latin typeface="Myriad Pro" panose="020B0503030403020204"/>
                        </a:rPr>
                        <a:t>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algn="l"/>
                      <a:r>
                        <a:rPr lang="fr-FR" sz="1800" dirty="0">
                          <a:solidFill>
                            <a:srgbClr val="213B76"/>
                          </a:solidFill>
                          <a:latin typeface="Arial" panose="020B0604020202020204" pitchFamily="34" charset="0"/>
                          <a:cs typeface="Arial" panose="020B0604020202020204" pitchFamily="34" charset="0"/>
                        </a:rPr>
                        <a:t>Ensemble</a:t>
                      </a:r>
                      <a:r>
                        <a:rPr lang="fr-FR" sz="1800" baseline="0" dirty="0">
                          <a:solidFill>
                            <a:srgbClr val="213B76"/>
                          </a:solidFill>
                          <a:latin typeface="Arial" panose="020B0604020202020204" pitchFamily="34" charset="0"/>
                          <a:cs typeface="Arial" panose="020B0604020202020204" pitchFamily="34" charset="0"/>
                        </a:rPr>
                        <a:t> des sommes que l’on n’a pas encore remboursées ou payées (dettes</a:t>
                      </a:r>
                      <a:r>
                        <a:rPr lang="fr-FR" sz="1800" baseline="0" dirty="0" smtClean="0">
                          <a:solidFill>
                            <a:srgbClr val="213B76"/>
                          </a:solidFill>
                          <a:latin typeface="Arial" panose="020B0604020202020204" pitchFamily="34" charset="0"/>
                          <a:cs typeface="Arial" panose="020B0604020202020204" pitchFamily="34" charset="0"/>
                        </a:rPr>
                        <a:t>).</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3636972667"/>
                  </a:ext>
                </a:extLst>
              </a:tr>
              <a:tr h="535500">
                <a:tc>
                  <a:txBody>
                    <a:bodyPr/>
                    <a:lstStyle/>
                    <a:p>
                      <a:pPr algn="l"/>
                      <a:r>
                        <a:rPr lang="fr-FR" sz="2000" b="1" dirty="0">
                          <a:solidFill>
                            <a:srgbClr val="C92360"/>
                          </a:solidFill>
                          <a:latin typeface="Myriad Pro" panose="020B0503030403020204"/>
                        </a:rPr>
                        <a:t>Surendettement</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smtClean="0">
                          <a:solidFill>
                            <a:srgbClr val="213B76"/>
                          </a:solidFill>
                          <a:latin typeface="Arial" panose="020B0604020202020204" pitchFamily="34" charset="0"/>
                          <a:cs typeface="Arial" panose="020B0604020202020204" pitchFamily="34" charset="0"/>
                        </a:rPr>
                        <a:t>Accumulation</a:t>
                      </a:r>
                      <a:r>
                        <a:rPr lang="fr-FR" sz="1800" baseline="0" dirty="0" smtClean="0">
                          <a:solidFill>
                            <a:srgbClr val="213B76"/>
                          </a:solidFill>
                          <a:latin typeface="Arial" panose="020B0604020202020204" pitchFamily="34" charset="0"/>
                          <a:cs typeface="Arial" panose="020B0604020202020204" pitchFamily="34" charset="0"/>
                        </a:rPr>
                        <a:t> de</a:t>
                      </a:r>
                      <a:r>
                        <a:rPr lang="fr-FR" sz="1800" dirty="0" smtClean="0">
                          <a:solidFill>
                            <a:srgbClr val="213B76"/>
                          </a:solidFill>
                          <a:latin typeface="Arial" panose="020B0604020202020204" pitchFamily="34" charset="0"/>
                          <a:cs typeface="Arial" panose="020B0604020202020204" pitchFamily="34" charset="0"/>
                        </a:rPr>
                        <a:t> dettes trop importantes pour </a:t>
                      </a:r>
                      <a:r>
                        <a:rPr lang="fr-FR" sz="1800" dirty="0">
                          <a:solidFill>
                            <a:srgbClr val="213B76"/>
                          </a:solidFill>
                          <a:latin typeface="Arial" panose="020B0604020202020204" pitchFamily="34" charset="0"/>
                          <a:cs typeface="Arial" panose="020B0604020202020204" pitchFamily="34" charset="0"/>
                        </a:rPr>
                        <a:t>pouvoir les </a:t>
                      </a:r>
                      <a:r>
                        <a:rPr lang="fr-FR" sz="1800" dirty="0" smtClean="0">
                          <a:solidFill>
                            <a:srgbClr val="213B76"/>
                          </a:solidFill>
                          <a:latin typeface="Arial" panose="020B0604020202020204" pitchFamily="34" charset="0"/>
                          <a:cs typeface="Arial" panose="020B0604020202020204" pitchFamily="34" charset="0"/>
                        </a:rPr>
                        <a:t>régler.</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28575"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1355080138"/>
                  </a:ext>
                </a:extLst>
              </a:tr>
              <a:tr h="5355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000" b="1" dirty="0">
                          <a:solidFill>
                            <a:srgbClr val="C92360"/>
                          </a:solidFill>
                          <a:latin typeface="Myriad Pro" panose="020B0503030403020204"/>
                        </a:rPr>
                        <a:t>Compte bancaire</a:t>
                      </a:r>
                    </a:p>
                  </a:txBody>
                  <a:tcPr anchor="ctr">
                    <a:lnL w="38100" cap="flat" cmpd="sng" algn="ctr">
                      <a:solidFill>
                        <a:srgbClr val="213B76"/>
                      </a:solidFill>
                      <a:prstDash val="solid"/>
                      <a:round/>
                      <a:headEnd type="none" w="med" len="med"/>
                      <a:tailEnd type="none" w="med" len="med"/>
                    </a:lnL>
                    <a:lnR w="28575"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solidFill>
                      <a:srgbClr val="F8F8F8"/>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800" dirty="0">
                          <a:solidFill>
                            <a:srgbClr val="213B76"/>
                          </a:solidFill>
                          <a:latin typeface="Arial" panose="020B0604020202020204" pitchFamily="34" charset="0"/>
                          <a:cs typeface="Arial" panose="020B0604020202020204" pitchFamily="34" charset="0"/>
                        </a:rPr>
                        <a:t>Compte ouvert dans une </a:t>
                      </a:r>
                      <a:r>
                        <a:rPr lang="fr-FR" sz="1800" dirty="0" smtClean="0">
                          <a:solidFill>
                            <a:srgbClr val="213B76"/>
                          </a:solidFill>
                          <a:latin typeface="Arial" panose="020B0604020202020204" pitchFamily="34" charset="0"/>
                          <a:cs typeface="Arial" panose="020B0604020202020204" pitchFamily="34" charset="0"/>
                        </a:rPr>
                        <a:t>banque.</a:t>
                      </a:r>
                      <a:r>
                        <a:rPr lang="fr-FR" sz="1800" baseline="0" dirty="0" smtClean="0">
                          <a:solidFill>
                            <a:srgbClr val="213B76"/>
                          </a:solidFill>
                          <a:latin typeface="Arial" panose="020B0604020202020204" pitchFamily="34" charset="0"/>
                          <a:cs typeface="Arial" panose="020B0604020202020204" pitchFamily="34" charset="0"/>
                        </a:rPr>
                        <a:t> I</a:t>
                      </a:r>
                      <a:r>
                        <a:rPr lang="fr-FR" sz="1800" dirty="0" smtClean="0">
                          <a:solidFill>
                            <a:srgbClr val="213B76"/>
                          </a:solidFill>
                          <a:latin typeface="Arial" panose="020B0604020202020204" pitchFamily="34" charset="0"/>
                          <a:cs typeface="Arial" panose="020B0604020202020204" pitchFamily="34" charset="0"/>
                        </a:rPr>
                        <a:t>l </a:t>
                      </a:r>
                      <a:r>
                        <a:rPr lang="fr-FR" sz="1800" dirty="0">
                          <a:solidFill>
                            <a:srgbClr val="213B76"/>
                          </a:solidFill>
                          <a:latin typeface="Arial" panose="020B0604020202020204" pitchFamily="34" charset="0"/>
                          <a:cs typeface="Arial" panose="020B0604020202020204" pitchFamily="34" charset="0"/>
                        </a:rPr>
                        <a:t>enregistre les dépenses et les </a:t>
                      </a:r>
                      <a:r>
                        <a:rPr lang="fr-FR" sz="1800" dirty="0" smtClean="0">
                          <a:solidFill>
                            <a:srgbClr val="213B76"/>
                          </a:solidFill>
                          <a:latin typeface="Arial" panose="020B0604020202020204" pitchFamily="34" charset="0"/>
                          <a:cs typeface="Arial" panose="020B0604020202020204" pitchFamily="34" charset="0"/>
                        </a:rPr>
                        <a:t>ressources.</a:t>
                      </a:r>
                      <a:endParaRPr lang="fr-FR" sz="1800" dirty="0">
                        <a:solidFill>
                          <a:srgbClr val="213B76"/>
                        </a:solidFill>
                        <a:latin typeface="Arial" panose="020B0604020202020204" pitchFamily="34" charset="0"/>
                        <a:cs typeface="Arial" panose="020B0604020202020204" pitchFamily="34" charset="0"/>
                      </a:endParaRPr>
                    </a:p>
                  </a:txBody>
                  <a:tcPr anchor="ctr">
                    <a:lnL w="28575" cap="flat" cmpd="sng" algn="ctr">
                      <a:solidFill>
                        <a:srgbClr val="213B76"/>
                      </a:solidFill>
                      <a:prstDash val="solid"/>
                      <a:round/>
                      <a:headEnd type="none" w="med" len="med"/>
                      <a:tailEnd type="none" w="med" len="med"/>
                    </a:lnL>
                    <a:lnR w="38100" cap="flat" cmpd="sng" algn="ctr">
                      <a:solidFill>
                        <a:srgbClr val="213B76"/>
                      </a:solidFill>
                      <a:prstDash val="solid"/>
                      <a:round/>
                      <a:headEnd type="none" w="med" len="med"/>
                      <a:tailEnd type="none" w="med" len="med"/>
                    </a:lnR>
                    <a:lnT w="28575" cap="flat" cmpd="sng" algn="ctr">
                      <a:solidFill>
                        <a:srgbClr val="213B76"/>
                      </a:solidFill>
                      <a:prstDash val="solid"/>
                      <a:round/>
                      <a:headEnd type="none" w="med" len="med"/>
                      <a:tailEnd type="none" w="med" len="med"/>
                    </a:lnT>
                    <a:lnB w="38100" cap="flat" cmpd="sng" algn="ctr">
                      <a:solidFill>
                        <a:srgbClr val="213B76"/>
                      </a:solidFill>
                      <a:prstDash val="solid"/>
                      <a:round/>
                      <a:headEnd type="none" w="med" len="med"/>
                      <a:tailEnd type="none" w="med" len="med"/>
                    </a:lnB>
                  </a:tcPr>
                </a:tc>
                <a:extLst>
                  <a:ext uri="{0D108BD9-81ED-4DB2-BD59-A6C34878D82A}">
                    <a16:rowId xmlns:a16="http://schemas.microsoft.com/office/drawing/2014/main" xmlns="" val="206796066"/>
                  </a:ext>
                </a:extLst>
              </a:tr>
            </a:tbl>
          </a:graphicData>
        </a:graphic>
      </p:graphicFrame>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4182" y="83131"/>
            <a:ext cx="1345133" cy="1345133"/>
          </a:xfrm>
          <a:prstGeom prst="rect">
            <a:avLst/>
          </a:prstGeom>
        </p:spPr>
      </p:pic>
      <p:sp>
        <p:nvSpPr>
          <p:cNvPr id="7"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8479883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37</a:t>
            </a:fld>
            <a:endParaRPr lang="fr-FR" dirty="0"/>
          </a:p>
        </p:txBody>
      </p:sp>
      <p:graphicFrame>
        <p:nvGraphicFramePr>
          <p:cNvPr id="5" name="Graphique 4"/>
          <p:cNvGraphicFramePr/>
          <p:nvPr>
            <p:extLst>
              <p:ext uri="{D42A27DB-BD31-4B8C-83A1-F6EECF244321}">
                <p14:modId xmlns:p14="http://schemas.microsoft.com/office/powerpoint/2010/main" val="172719615"/>
              </p:ext>
            </p:extLst>
          </p:nvPr>
        </p:nvGraphicFramePr>
        <p:xfrm>
          <a:off x="1073414" y="1083747"/>
          <a:ext cx="8852905" cy="5236158"/>
        </p:xfrm>
        <a:graphic>
          <a:graphicData uri="http://schemas.openxmlformats.org/drawingml/2006/chart">
            <c:chart xmlns:c="http://schemas.openxmlformats.org/drawingml/2006/chart" xmlns:r="http://schemas.openxmlformats.org/officeDocument/2006/relationships" r:id="rId3"/>
          </a:graphicData>
        </a:graphic>
      </p:graphicFrame>
      <p:sp>
        <p:nvSpPr>
          <p:cNvPr id="6" name="ZoneTexte 5"/>
          <p:cNvSpPr txBox="1"/>
          <p:nvPr/>
        </p:nvSpPr>
        <p:spPr>
          <a:xfrm>
            <a:off x="2394043" y="1319083"/>
            <a:ext cx="7200540" cy="707882"/>
          </a:xfrm>
          <a:prstGeom prst="rect">
            <a:avLst/>
          </a:prstGeom>
          <a:noFill/>
          <a:ln w="12700" cap="flat">
            <a:noFill/>
            <a:miter lim="400000"/>
          </a:ln>
          <a:effectLst/>
          <a:sp3d/>
        </p:spPr>
        <p:txBody>
          <a:bodyPr rot="0" spcFirstLastPara="1" vertOverflow="overflow" horzOverflow="overflow" vert="horz" wrap="square" lIns="45718" tIns="45718" rIns="45718" bIns="45718" numCol="1" spcCol="38100" rtlCol="0" anchor="t">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2000" b="1"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rPr>
              <a:t>Part d’utilisation des moyens de paiement en France 2023</a:t>
            </a:r>
          </a:p>
          <a:p>
            <a:pPr marL="0" marR="0" lvl="0" indent="0" algn="ctr" defTabSz="914400" eaLnBrk="1" fontAlgn="auto" latinLnBrk="0" hangingPunct="1">
              <a:lnSpc>
                <a:spcPct val="100000"/>
              </a:lnSpc>
              <a:spcBef>
                <a:spcPts val="0"/>
              </a:spcBef>
              <a:spcAft>
                <a:spcPts val="0"/>
              </a:spcAft>
              <a:buClrTx/>
              <a:buSzTx/>
              <a:buFontTx/>
              <a:buNone/>
              <a:tabLst/>
              <a:defRPr/>
            </a:pPr>
            <a:r>
              <a:rPr lang="fr-FR" sz="2000" dirty="0" smtClean="0">
                <a:solidFill>
                  <a:srgbClr val="C92360"/>
                </a:solidFill>
                <a:latin typeface="Arial" panose="020B0604020202020204" pitchFamily="34" charset="0"/>
                <a:cs typeface="Arial" panose="020B0604020202020204" pitchFamily="34" charset="0"/>
              </a:rPr>
              <a:t>(en pourcentage du nombre de transactions)</a:t>
            </a:r>
            <a:endParaRPr kumimoji="0" lang="fr-FR" sz="2000" i="0" u="none" strike="noStrike" kern="0" cap="none" spc="0" normalizeH="0" baseline="0" noProof="0" dirty="0" smtClean="0">
              <a:ln>
                <a:noFill/>
              </a:ln>
              <a:solidFill>
                <a:srgbClr val="C92360"/>
              </a:solidFill>
              <a:effectLst/>
              <a:uLnTx/>
              <a:uFillTx/>
              <a:latin typeface="Arial" panose="020B0604020202020204" pitchFamily="34" charset="0"/>
              <a:cs typeface="Arial" panose="020B0604020202020204" pitchFamily="34" charset="0"/>
            </a:endParaRPr>
          </a:p>
        </p:txBody>
      </p:sp>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sp>
        <p:nvSpPr>
          <p:cNvPr id="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
        <p:nvSpPr>
          <p:cNvPr id="11" name="Titre 3"/>
          <p:cNvSpPr>
            <a:spLocks noGrp="1"/>
          </p:cNvSpPr>
          <p:nvPr>
            <p:ph type="title"/>
          </p:nvPr>
        </p:nvSpPr>
        <p:spPr>
          <a:xfrm>
            <a:off x="427263" y="111126"/>
            <a:ext cx="10098497" cy="646331"/>
          </a:xfrm>
        </p:spPr>
        <p:txBody>
          <a:bodyPr/>
          <a:lstStyle/>
          <a:p>
            <a:pPr marL="0" lvl="0" indent="0">
              <a:lnSpc>
                <a:spcPct val="100000"/>
              </a:lnSpc>
              <a:buNone/>
              <a:defRPr/>
            </a:pPr>
            <a:r>
              <a:rPr lang="fr-FR" sz="3600" dirty="0">
                <a:solidFill>
                  <a:srgbClr val="203B73"/>
                </a:solidFill>
              </a:rPr>
              <a:t>PANORAMA DES PAIEMENTS SCRIPTURAUX</a:t>
            </a:r>
          </a:p>
        </p:txBody>
      </p:sp>
    </p:spTree>
    <p:extLst>
      <p:ext uri="{BB962C8B-B14F-4D97-AF65-F5344CB8AC3E}">
        <p14:creationId xmlns:p14="http://schemas.microsoft.com/office/powerpoint/2010/main" val="11272248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38</a:t>
            </a:fld>
            <a:endParaRPr lang="fr-FR" dirty="0"/>
          </a:p>
        </p:txBody>
      </p:sp>
      <p:sp>
        <p:nvSpPr>
          <p:cNvPr id="4"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5" name="Rectangle 4"/>
          <p:cNvSpPr/>
          <p:nvPr/>
        </p:nvSpPr>
        <p:spPr>
          <a:xfrm>
            <a:off x="3172346" y="2370410"/>
            <a:ext cx="5217390" cy="523220"/>
          </a:xfrm>
          <a:prstGeom prst="rect">
            <a:avLst/>
          </a:prstGeom>
        </p:spPr>
        <p:txBody>
          <a:bodyPr wrap="none">
            <a:spAutoFit/>
          </a:bodyPr>
          <a:lstStyle/>
          <a:p>
            <a:pPr algn="ctr"/>
            <a:r>
              <a:rPr lang="fr-FR" sz="2800" b="1" dirty="0">
                <a:solidFill>
                  <a:srgbClr val="213B76"/>
                </a:solidFill>
                <a:latin typeface="Myriad Pro" panose="020B0503030403020204"/>
                <a:cs typeface="Arial" panose="020B0604020202020204" pitchFamily="34" charset="0"/>
              </a:rPr>
              <a:t>De nouvelles façons de </a:t>
            </a:r>
            <a:r>
              <a:rPr lang="fr-FR" sz="2800" b="1" dirty="0" smtClean="0">
                <a:solidFill>
                  <a:srgbClr val="213B76"/>
                </a:solidFill>
                <a:latin typeface="Myriad Pro" panose="020B0503030403020204"/>
                <a:cs typeface="Arial" panose="020B0604020202020204" pitchFamily="34" charset="0"/>
              </a:rPr>
              <a:t>payer… </a:t>
            </a:r>
            <a:endParaRPr lang="fr-FR" sz="2800" dirty="0">
              <a:solidFill>
                <a:srgbClr val="213B76"/>
              </a:solidFill>
              <a:latin typeface="Myriad Pro" panose="020B0503030403020204"/>
            </a:endParaRPr>
          </a:p>
        </p:txBody>
      </p:sp>
      <p:pic>
        <p:nvPicPr>
          <p:cNvPr id="6" name="Espace réservé du contenu 5">
            <a:extLst>
              <a:ext uri="{FF2B5EF4-FFF2-40B4-BE49-F238E27FC236}">
                <a16:creationId xmlns:a16="http://schemas.microsoft.com/office/drawing/2014/main" xmlns="" id="{33FD8C5A-3778-1834-D9A1-C968E449D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311" y="2622312"/>
            <a:ext cx="1996824" cy="1497616"/>
          </a:xfrm>
          <a:prstGeom prst="rect">
            <a:avLst/>
          </a:prstGeom>
        </p:spPr>
      </p:pic>
      <p:sp>
        <p:nvSpPr>
          <p:cNvPr id="7" name="Que peux-tu faire avec cet argent ?">
            <a:extLst>
              <a:ext uri="{FF2B5EF4-FFF2-40B4-BE49-F238E27FC236}">
                <a16:creationId xmlns:a16="http://schemas.microsoft.com/office/drawing/2014/main" xmlns="" id="{21A22B0C-228D-1A2E-DAC4-540D78ABB711}"/>
              </a:ext>
            </a:extLst>
          </p:cNvPr>
          <p:cNvSpPr txBox="1"/>
          <p:nvPr/>
        </p:nvSpPr>
        <p:spPr>
          <a:xfrm>
            <a:off x="3172346" y="3079196"/>
            <a:ext cx="7737563" cy="142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lnSpc>
                <a:spcPct val="120000"/>
              </a:lnSpc>
              <a:spcBef>
                <a:spcPts val="600"/>
              </a:spcBef>
              <a:defRPr sz="2400" b="1">
                <a:solidFill>
                  <a:srgbClr val="002060"/>
                </a:solidFill>
                <a:latin typeface="Arial"/>
                <a:ea typeface="Arial"/>
                <a:cs typeface="Arial"/>
                <a:sym typeface="Arial"/>
              </a:defRPr>
            </a:lvl1pPr>
          </a:lstStyle>
          <a:p>
            <a:r>
              <a:rPr lang="fr-FR" sz="3600" dirty="0" smtClean="0">
                <a:solidFill>
                  <a:srgbClr val="E06F17"/>
                </a:solidFill>
                <a:latin typeface="Arial" panose="020B0604020202020204" pitchFamily="34" charset="0"/>
                <a:cs typeface="Arial" panose="020B0604020202020204" pitchFamily="34" charset="0"/>
              </a:rPr>
              <a:t>Connaissez-vous d’autres façons </a:t>
            </a:r>
            <a:r>
              <a:rPr lang="fr-FR" sz="3600" dirty="0">
                <a:solidFill>
                  <a:srgbClr val="E06F17"/>
                </a:solidFill>
                <a:latin typeface="Arial" panose="020B0604020202020204" pitchFamily="34" charset="0"/>
                <a:cs typeface="Arial" panose="020B0604020202020204" pitchFamily="34" charset="0"/>
              </a:rPr>
              <a:t>de payer ?</a:t>
            </a:r>
          </a:p>
        </p:txBody>
      </p:sp>
      <p:pic>
        <p:nvPicPr>
          <p:cNvPr id="8" name="Imag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78361" y="111126"/>
            <a:ext cx="1042265" cy="104226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546716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39</a:t>
            </a:fld>
            <a:endParaRPr lang="fr-FR" dirty="0"/>
          </a:p>
        </p:txBody>
      </p:sp>
      <p:sp>
        <p:nvSpPr>
          <p:cNvPr id="5" name="ZoneTexte 4"/>
          <p:cNvSpPr txBox="1"/>
          <p:nvPr/>
        </p:nvSpPr>
        <p:spPr>
          <a:xfrm>
            <a:off x="1919970" y="1417707"/>
            <a:ext cx="4744990" cy="52321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2800" b="1" dirty="0" smtClean="0">
                <a:solidFill>
                  <a:srgbClr val="E06F17"/>
                </a:solidFill>
                <a:latin typeface="Myriad Pro" panose="020B0503030403020204"/>
                <a:cs typeface="Arial" panose="020B0604020202020204" pitchFamily="34" charset="0"/>
                <a:sym typeface="Helvetica"/>
              </a:rPr>
              <a:t>ATTENTION  AUX FRAUDES !</a:t>
            </a:r>
            <a:endParaRPr kumimoji="0" lang="fr-FR" sz="2800" b="1" i="0" u="none" strike="noStrike" cap="none" spc="0" normalizeH="0" baseline="0" dirty="0">
              <a:ln>
                <a:noFill/>
              </a:ln>
              <a:solidFill>
                <a:srgbClr val="E06F17"/>
              </a:solidFill>
              <a:effectLst/>
              <a:uFillTx/>
              <a:latin typeface="Myriad Pro" panose="020B0503030403020204"/>
              <a:cs typeface="Arial" panose="020B0604020202020204" pitchFamily="34" charset="0"/>
              <a:sym typeface="Helvetica"/>
            </a:endParaRPr>
          </a:p>
        </p:txBody>
      </p:sp>
      <p:sp>
        <p:nvSpPr>
          <p:cNvPr id="7" name="Rectangle 6"/>
          <p:cNvSpPr/>
          <p:nvPr/>
        </p:nvSpPr>
        <p:spPr>
          <a:xfrm>
            <a:off x="988221" y="2514037"/>
            <a:ext cx="8128070" cy="3139321"/>
          </a:xfrm>
          <a:prstGeom prst="rect">
            <a:avLst/>
          </a:prstGeom>
        </p:spPr>
        <p:txBody>
          <a:bodyPr wrap="square">
            <a:spAutoFit/>
          </a:bodyPr>
          <a:lstStyle/>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Moyens </a:t>
            </a:r>
            <a:r>
              <a:rPr lang="fr-FR" sz="2400" b="1" dirty="0">
                <a:solidFill>
                  <a:srgbClr val="213B76"/>
                </a:solidFill>
                <a:latin typeface="Arial" panose="020B0604020202020204" pitchFamily="34" charset="0"/>
                <a:cs typeface="Arial" panose="020B0604020202020204" pitchFamily="34" charset="0"/>
              </a:rPr>
              <a:t>de paiement les plus </a:t>
            </a:r>
            <a:r>
              <a:rPr lang="fr-FR" sz="2400" b="1" dirty="0" smtClean="0">
                <a:solidFill>
                  <a:srgbClr val="213B76"/>
                </a:solidFill>
                <a:latin typeface="Arial" panose="020B0604020202020204" pitchFamily="34" charset="0"/>
                <a:cs typeface="Arial" panose="020B0604020202020204" pitchFamily="34" charset="0"/>
              </a:rPr>
              <a:t>fraudés en 2022 </a:t>
            </a:r>
            <a:r>
              <a:rPr lang="fr-FR" sz="2400" b="1" dirty="0">
                <a:solidFill>
                  <a:srgbClr val="213B76"/>
                </a:solidFill>
                <a:latin typeface="Arial" panose="020B0604020202020204" pitchFamily="34" charset="0"/>
                <a:cs typeface="Arial" panose="020B0604020202020204" pitchFamily="34" charset="0"/>
              </a:rPr>
              <a:t>: </a:t>
            </a:r>
            <a:endParaRPr lang="fr-FR" sz="2400" b="1" dirty="0" smtClean="0">
              <a:solidFill>
                <a:srgbClr val="213B76"/>
              </a:solidFill>
              <a:latin typeface="Arial" panose="020B0604020202020204" pitchFamily="34" charset="0"/>
              <a:cs typeface="Arial" panose="020B0604020202020204" pitchFamily="34" charset="0"/>
            </a:endParaRPr>
          </a:p>
          <a:p>
            <a:pPr marL="800100" lvl="1" indent="-342900">
              <a:lnSpc>
                <a:spcPct val="150000"/>
              </a:lnSpc>
              <a:buSzPct val="125000"/>
              <a:buBlip>
                <a:blip r:embed="rId4"/>
              </a:buBlip>
            </a:pPr>
            <a:r>
              <a:rPr lang="fr-FR" sz="2000" dirty="0">
                <a:solidFill>
                  <a:srgbClr val="C92360"/>
                </a:solidFill>
                <a:latin typeface="Arial" panose="020B0604020202020204" pitchFamily="34" charset="0"/>
                <a:cs typeface="Arial" panose="020B0604020202020204" pitchFamily="34" charset="0"/>
              </a:rPr>
              <a:t>Les chèques et les cartes bancaires</a:t>
            </a:r>
          </a:p>
          <a:p>
            <a:pPr>
              <a:lnSpc>
                <a:spcPct val="150000"/>
              </a:lnSpc>
              <a:buSzPct val="125000"/>
            </a:pPr>
            <a:endParaRPr lang="fr-FR" sz="2400" b="1" dirty="0">
              <a:solidFill>
                <a:srgbClr val="213B76"/>
              </a:solidFill>
              <a:latin typeface="Arial" panose="020B0604020202020204" pitchFamily="34" charset="0"/>
              <a:cs typeface="Arial" panose="020B0604020202020204" pitchFamily="34" charset="0"/>
              <a:sym typeface="Helvetica"/>
            </a:endParaRPr>
          </a:p>
          <a:p>
            <a:pPr marL="457200" indent="-457200">
              <a:lnSpc>
                <a:spcPct val="150000"/>
              </a:lnSpc>
              <a:buSzPct val="125000"/>
              <a:buBlip>
                <a:blip r:embed="rId3"/>
              </a:buBlip>
            </a:pPr>
            <a:r>
              <a:rPr lang="fr-FR" sz="2400" b="1" dirty="0" smtClean="0">
                <a:solidFill>
                  <a:srgbClr val="213B76"/>
                </a:solidFill>
                <a:latin typeface="Arial" panose="020B0604020202020204" pitchFamily="34" charset="0"/>
                <a:cs typeface="Arial" panose="020B0604020202020204" pitchFamily="34" charset="0"/>
              </a:rPr>
              <a:t>Fraude </a:t>
            </a:r>
            <a:r>
              <a:rPr lang="fr-FR" sz="2400" b="1" dirty="0">
                <a:solidFill>
                  <a:srgbClr val="213B76"/>
                </a:solidFill>
                <a:latin typeface="Arial" panose="020B0604020202020204" pitchFamily="34" charset="0"/>
                <a:cs typeface="Arial" panose="020B0604020202020204" pitchFamily="34" charset="0"/>
              </a:rPr>
              <a:t>hors pièces et billets </a:t>
            </a:r>
            <a:r>
              <a:rPr lang="fr-FR" sz="2400" b="1" dirty="0" smtClean="0">
                <a:solidFill>
                  <a:srgbClr val="213B76"/>
                </a:solidFill>
                <a:latin typeface="Arial" panose="020B0604020202020204" pitchFamily="34" charset="0"/>
                <a:cs typeface="Arial" panose="020B0604020202020204" pitchFamily="34" charset="0"/>
              </a:rPr>
              <a:t>en 2022 : </a:t>
            </a:r>
            <a:endParaRPr lang="fr-FR" sz="2400" b="1" dirty="0">
              <a:solidFill>
                <a:srgbClr val="213B76"/>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1,192 </a:t>
            </a:r>
            <a:r>
              <a:rPr lang="fr-FR" sz="2000" dirty="0">
                <a:solidFill>
                  <a:srgbClr val="C92360"/>
                </a:solidFill>
                <a:latin typeface="Arial" panose="020B0604020202020204" pitchFamily="34" charset="0"/>
                <a:cs typeface="Arial" panose="020B0604020202020204" pitchFamily="34" charset="0"/>
              </a:rPr>
              <a:t>milliard </a:t>
            </a:r>
            <a:r>
              <a:rPr lang="fr-FR" sz="2000" dirty="0" smtClean="0">
                <a:solidFill>
                  <a:srgbClr val="C92360"/>
                </a:solidFill>
                <a:latin typeface="Arial" panose="020B0604020202020204" pitchFamily="34" charset="0"/>
                <a:cs typeface="Arial" panose="020B0604020202020204" pitchFamily="34" charset="0"/>
              </a:rPr>
              <a:t>d’euros</a:t>
            </a:r>
            <a:r>
              <a:rPr lang="fr-FR" sz="2000" dirty="0" smtClean="0">
                <a:solidFill>
                  <a:srgbClr val="203B73"/>
                </a:solidFill>
                <a:latin typeface="Arial" panose="020B0604020202020204" pitchFamily="34" charset="0"/>
                <a:cs typeface="Arial" panose="020B0604020202020204" pitchFamily="34" charset="0"/>
              </a:rPr>
              <a:t> </a:t>
            </a:r>
            <a:endParaRPr lang="fr-FR" sz="2000" dirty="0">
              <a:solidFill>
                <a:srgbClr val="203B73"/>
              </a:solidFill>
              <a:latin typeface="Arial" panose="020B0604020202020204" pitchFamily="34" charset="0"/>
              <a:cs typeface="Arial" panose="020B0604020202020204" pitchFamily="34" charset="0"/>
            </a:endParaRPr>
          </a:p>
          <a:p>
            <a:pPr marL="800100" lvl="1" indent="-342900">
              <a:lnSpc>
                <a:spcPct val="150000"/>
              </a:lnSpc>
              <a:buBlip>
                <a:blip r:embed="rId4"/>
              </a:buBlip>
            </a:pPr>
            <a:r>
              <a:rPr lang="fr-FR" sz="2000" dirty="0" smtClean="0">
                <a:solidFill>
                  <a:srgbClr val="C92360"/>
                </a:solidFill>
                <a:latin typeface="Arial" panose="020B0604020202020204" pitchFamily="34" charset="0"/>
                <a:cs typeface="Arial" panose="020B0604020202020204" pitchFamily="34" charset="0"/>
              </a:rPr>
              <a:t>7,2 </a:t>
            </a:r>
            <a:r>
              <a:rPr lang="fr-FR" sz="2000" dirty="0">
                <a:solidFill>
                  <a:srgbClr val="C92360"/>
                </a:solidFill>
                <a:latin typeface="Arial" panose="020B0604020202020204" pitchFamily="34" charset="0"/>
                <a:cs typeface="Arial" panose="020B0604020202020204" pitchFamily="34" charset="0"/>
              </a:rPr>
              <a:t>millions d’opérations </a:t>
            </a:r>
            <a:r>
              <a:rPr lang="fr-FR" sz="2000" dirty="0" smtClean="0">
                <a:solidFill>
                  <a:srgbClr val="C92360"/>
                </a:solidFill>
                <a:latin typeface="Arial" panose="020B0604020202020204" pitchFamily="34" charset="0"/>
                <a:cs typeface="Arial" panose="020B0604020202020204" pitchFamily="34" charset="0"/>
              </a:rPr>
              <a:t>frauduleuses</a:t>
            </a:r>
            <a:endParaRPr lang="fr-FR" sz="2000" dirty="0">
              <a:solidFill>
                <a:srgbClr val="C92360"/>
              </a:solidFill>
              <a:latin typeface="Arial" panose="020B0604020202020204" pitchFamily="34" charset="0"/>
              <a:cs typeface="Arial" panose="020B0604020202020204" pitchFamily="34" charset="0"/>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8221" y="1360811"/>
            <a:ext cx="840309" cy="637008"/>
          </a:xfrm>
          <a:prstGeom prst="rect">
            <a:avLst/>
          </a:prstGeom>
        </p:spPr>
      </p:pic>
      <p:pic>
        <p:nvPicPr>
          <p:cNvPr id="9" name="Image 8">
            <a:hlinkClick r:id="rId6" action="ppaction://hlinksldjump"/>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001627" y="4914566"/>
            <a:ext cx="1659405" cy="1257576"/>
          </a:xfrm>
          <a:prstGeom prst="rect">
            <a:avLst/>
          </a:prstGeom>
        </p:spPr>
      </p:pic>
      <p:sp>
        <p:nvSpPr>
          <p:cNvPr id="11" name="Titre 3"/>
          <p:cNvSpPr>
            <a:spLocks noGrp="1"/>
          </p:cNvSpPr>
          <p:nvPr>
            <p:ph type="title"/>
          </p:nvPr>
        </p:nvSpPr>
        <p:spPr>
          <a:xfrm>
            <a:off x="659380" y="199758"/>
            <a:ext cx="10907484" cy="701731"/>
          </a:xfrm>
          <a:prstGeom prst="rect">
            <a:avLst/>
          </a:prstGeom>
        </p:spPr>
        <p:txBody>
          <a:bodyPr/>
          <a:lstStyle/>
          <a:p>
            <a:pPr marL="0" indent="0">
              <a:buNone/>
            </a:pPr>
            <a:r>
              <a:rPr lang="fr-FR" dirty="0" smtClean="0">
                <a:latin typeface="Myriad Pro" panose="020B0503030403020204"/>
              </a:rPr>
              <a:t>LES </a:t>
            </a:r>
            <a:r>
              <a:rPr lang="fr-FR" dirty="0">
                <a:latin typeface="Myriad Pro" panose="020B0503030403020204"/>
              </a:rPr>
              <a:t>MOYENS DE </a:t>
            </a:r>
            <a:r>
              <a:rPr lang="fr-FR" dirty="0" smtClean="0">
                <a:latin typeface="Myriad Pro" panose="020B0503030403020204"/>
              </a:rPr>
              <a:t>PAIEMENT  </a:t>
            </a:r>
            <a:endParaRPr lang="fr-FR" dirty="0"/>
          </a:p>
        </p:txBody>
      </p:sp>
      <p:sp>
        <p:nvSpPr>
          <p:cNvPr id="12"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3" name="Image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740451" y="73216"/>
            <a:ext cx="1080175" cy="1080175"/>
          </a:xfrm>
          <a:prstGeom prst="rect">
            <a:avLst/>
          </a:prstGeom>
        </p:spPr>
      </p:pic>
      <p:pic>
        <p:nvPicPr>
          <p:cNvPr id="2" name="Image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04799" y="-108257"/>
            <a:ext cx="1525964" cy="1525964"/>
          </a:xfrm>
          <a:prstGeom prst="rect">
            <a:avLst/>
          </a:prstGeom>
        </p:spPr>
      </p:pic>
    </p:spTree>
    <p:extLst>
      <p:ext uri="{BB962C8B-B14F-4D97-AF65-F5344CB8AC3E}">
        <p14:creationId xmlns:p14="http://schemas.microsoft.com/office/powerpoint/2010/main" val="26351474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1"/>
          </p:nvPr>
        </p:nvSpPr>
        <p:spPr/>
        <p:txBody>
          <a:bodyPr/>
          <a:lstStyle/>
          <a:p>
            <a:fld id="{27A4C574-4D1E-4B89-9988-D081408D575C}" type="slidenum">
              <a:rPr lang="fr-FR" smtClean="0"/>
              <a:pPr/>
              <a:t>4</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2" name="Image 11">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5574" y="3206523"/>
            <a:ext cx="1660852" cy="1660852"/>
          </a:xfrm>
          <a:prstGeom prst="rect">
            <a:avLst/>
          </a:prstGeom>
        </p:spPr>
      </p:pic>
      <p:sp>
        <p:nvSpPr>
          <p:cNvPr id="11" name="Rectangle 10"/>
          <p:cNvSpPr/>
          <p:nvPr/>
        </p:nvSpPr>
        <p:spPr>
          <a:xfrm>
            <a:off x="3215680" y="1287108"/>
            <a:ext cx="5760640" cy="523220"/>
          </a:xfrm>
          <a:prstGeom prst="rect">
            <a:avLst/>
          </a:prstGeom>
          <a:solidFill>
            <a:srgbClr val="F2F2F2"/>
          </a:solidFill>
          <a:ln w="38100">
            <a:solidFill>
              <a:srgbClr val="213B76"/>
            </a:solidFill>
          </a:ln>
        </p:spPr>
        <p:txBody>
          <a:bodyPr wrap="square">
            <a:spAutoFit/>
          </a:bodyPr>
          <a:lstStyle/>
          <a:p>
            <a:pPr lvl="0" algn="ctr" hangingPunct="1"/>
            <a:r>
              <a:rPr lang="fr-FR" sz="2800" b="1" dirty="0" smtClean="0">
                <a:solidFill>
                  <a:srgbClr val="213B76"/>
                </a:solidFill>
                <a:latin typeface="Arial" panose="020B0604020202020204" pitchFamily="34" charset="0"/>
              </a:rPr>
              <a:t>THÈME 1 : LE BUDGET</a:t>
            </a:r>
          </a:p>
        </p:txBody>
      </p:sp>
      <p:sp>
        <p:nvSpPr>
          <p:cNvPr id="13"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6005946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7A4C574-4D1E-4B89-9988-D081408D575C}" type="slidenum">
              <a:rPr lang="fr-FR" smtClean="0"/>
              <a:pPr/>
              <a:t>40</a:t>
            </a:fld>
            <a:endParaRPr lang="fr-FR" dirty="0"/>
          </a:p>
        </p:txBody>
      </p:sp>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4372" y="4577138"/>
            <a:ext cx="1695948" cy="1291932"/>
          </a:xfrm>
          <a:prstGeom prst="rect">
            <a:avLst/>
          </a:prstGeom>
        </p:spPr>
      </p:pic>
      <p:sp>
        <p:nvSpPr>
          <p:cNvPr id="10" name="Rectangle 9"/>
          <p:cNvSpPr/>
          <p:nvPr/>
        </p:nvSpPr>
        <p:spPr>
          <a:xfrm>
            <a:off x="573675" y="480958"/>
            <a:ext cx="11155680" cy="5760000"/>
          </a:xfrm>
          <a:prstGeom prst="rect">
            <a:avLst/>
          </a:prstGeom>
          <a:noFill/>
          <a:ln w="28575" cap="sq" cmpd="sng">
            <a:solidFill>
              <a:srgbClr val="213B76"/>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fr-FR" sz="1800" b="0" i="0" u="none" strike="noStrike" cap="none" spc="0" normalizeH="0" baseline="0" dirty="0">
              <a:ln>
                <a:noFill/>
              </a:ln>
              <a:solidFill>
                <a:srgbClr val="000000"/>
              </a:solidFill>
              <a:effectLst/>
              <a:uFillTx/>
              <a:latin typeface="+mj-lt"/>
              <a:ea typeface="+mj-ea"/>
              <a:cs typeface="+mj-cs"/>
              <a:sym typeface="Helvetica"/>
            </a:endParaRPr>
          </a:p>
        </p:txBody>
      </p:sp>
      <p:sp>
        <p:nvSpPr>
          <p:cNvPr id="14" name="Titre 3"/>
          <p:cNvSpPr>
            <a:spLocks noGrp="1"/>
          </p:cNvSpPr>
          <p:nvPr>
            <p:ph type="title"/>
          </p:nvPr>
        </p:nvSpPr>
        <p:spPr>
          <a:xfrm>
            <a:off x="573675" y="758682"/>
            <a:ext cx="11155680" cy="3416320"/>
          </a:xfrm>
          <a:prstGeom prst="rect">
            <a:avLst/>
          </a:prstGeom>
        </p:spPr>
        <p:txBody>
          <a:bodyPr/>
          <a:lstStyle/>
          <a:p>
            <a:pPr marL="0" indent="0" algn="ctr">
              <a:buNone/>
            </a:pPr>
            <a:r>
              <a:rPr lang="fr-FR" dirty="0" smtClean="0"/>
              <a:t>LE </a:t>
            </a:r>
            <a:r>
              <a:rPr lang="fr-FR" dirty="0"/>
              <a:t>PASSEPORT D’ÉDUCATION </a:t>
            </a:r>
            <a:br>
              <a:rPr lang="fr-FR" dirty="0"/>
            </a:br>
            <a:r>
              <a:rPr lang="fr-FR" dirty="0"/>
              <a:t>BUDGÉTAIRE ET </a:t>
            </a:r>
            <a:r>
              <a:rPr lang="fr-FR" dirty="0" smtClean="0"/>
              <a:t>FINANCIÈRE</a:t>
            </a:r>
            <a:br>
              <a:rPr lang="fr-FR" dirty="0" smtClean="0"/>
            </a:br>
            <a:r>
              <a:rPr lang="fr-FR" dirty="0" smtClean="0"/>
              <a:t> </a:t>
            </a:r>
            <a:br>
              <a:rPr lang="fr-FR" dirty="0" smtClean="0"/>
            </a:br>
            <a:r>
              <a:rPr lang="fr-FR" dirty="0" smtClean="0"/>
              <a:t/>
            </a:r>
            <a:br>
              <a:rPr lang="fr-FR" dirty="0" smtClean="0"/>
            </a:br>
            <a:r>
              <a:rPr lang="fr-FR" sz="1800" dirty="0" smtClean="0"/>
              <a:t/>
            </a:r>
            <a:br>
              <a:rPr lang="fr-FR" sz="1800" dirty="0" smtClean="0"/>
            </a:br>
            <a:r>
              <a:rPr lang="fr-FR" sz="1800" dirty="0" smtClean="0"/>
              <a:t/>
            </a:r>
            <a:br>
              <a:rPr lang="fr-FR" sz="1800" dirty="0" smtClean="0"/>
            </a:br>
            <a:r>
              <a:rPr lang="fr-FR" sz="2800" b="0" dirty="0" smtClean="0">
                <a:solidFill>
                  <a:srgbClr val="C92360"/>
                </a:solidFill>
              </a:rPr>
              <a:t>est réalisé en partenariat par :</a:t>
            </a:r>
            <a:endParaRPr lang="fr-FR" sz="2800" b="0" dirty="0">
              <a:solidFill>
                <a:srgbClr val="C92360"/>
              </a:solidFill>
            </a:endParaRPr>
          </a:p>
        </p:txBody>
      </p:sp>
      <p:pic>
        <p:nvPicPr>
          <p:cNvPr id="15" name="Image 14"/>
          <p:cNvPicPr>
            <a:picLocks noChangeAspect="1"/>
          </p:cNvPicPr>
          <p:nvPr/>
        </p:nvPicPr>
        <p:blipFill>
          <a:blip r:embed="rId4"/>
          <a:stretch>
            <a:fillRect/>
          </a:stretch>
        </p:blipFill>
        <p:spPr>
          <a:xfrm>
            <a:off x="3107812" y="4622026"/>
            <a:ext cx="2590800" cy="1247775"/>
          </a:xfrm>
          <a:prstGeom prst="rect">
            <a:avLst/>
          </a:prstGeom>
        </p:spPr>
      </p:pic>
      <p:pic>
        <p:nvPicPr>
          <p:cNvPr id="17" name="Image 16"/>
          <p:cNvPicPr>
            <a:picLocks noChangeAspect="1"/>
          </p:cNvPicPr>
          <p:nvPr/>
        </p:nvPicPr>
        <p:blipFill>
          <a:blip r:embed="rId5"/>
          <a:stretch>
            <a:fillRect/>
          </a:stretch>
        </p:blipFill>
        <p:spPr>
          <a:xfrm>
            <a:off x="3145232" y="2085731"/>
            <a:ext cx="3425245" cy="1327615"/>
          </a:xfrm>
          <a:prstGeom prst="rect">
            <a:avLst/>
          </a:prstGeom>
        </p:spPr>
      </p:pic>
      <p:sp>
        <p:nvSpPr>
          <p:cNvPr id="1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12" name="Image 11"/>
          <p:cNvPicPr>
            <a:picLocks noChangeAspect="1"/>
          </p:cNvPicPr>
          <p:nvPr/>
        </p:nvPicPr>
        <p:blipFill>
          <a:blip r:embed="rId6"/>
          <a:stretch>
            <a:fillRect/>
          </a:stretch>
        </p:blipFill>
        <p:spPr>
          <a:xfrm>
            <a:off x="6735846" y="2140707"/>
            <a:ext cx="2493288" cy="1133427"/>
          </a:xfrm>
          <a:prstGeom prst="rect">
            <a:avLst/>
          </a:prstGeom>
        </p:spPr>
      </p:pic>
      <p:pic>
        <p:nvPicPr>
          <p:cNvPr id="13" name="Imag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59349" y="4806756"/>
            <a:ext cx="3017023" cy="1063045"/>
          </a:xfrm>
          <a:prstGeom prst="rect">
            <a:avLst/>
          </a:prstGeom>
        </p:spPr>
      </p:pic>
      <p:pic>
        <p:nvPicPr>
          <p:cNvPr id="16" name="Image 15"/>
          <p:cNvPicPr>
            <a:picLocks noChangeAspect="1"/>
          </p:cNvPicPr>
          <p:nvPr/>
        </p:nvPicPr>
        <p:blipFill>
          <a:blip r:embed="rId8"/>
          <a:stretch>
            <a:fillRect/>
          </a:stretch>
        </p:blipFill>
        <p:spPr>
          <a:xfrm>
            <a:off x="9990363" y="4645838"/>
            <a:ext cx="1200150" cy="1200150"/>
          </a:xfrm>
          <a:prstGeom prst="rect">
            <a:avLst/>
          </a:prstGeom>
        </p:spPr>
      </p:pic>
    </p:spTree>
    <p:extLst>
      <p:ext uri="{BB962C8B-B14F-4D97-AF65-F5344CB8AC3E}">
        <p14:creationId xmlns:p14="http://schemas.microsoft.com/office/powerpoint/2010/main" val="1776135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233988"/>
            <a:ext cx="1009062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5</a:t>
            </a:fld>
            <a:endParaRPr lang="fr-FR" dirty="0"/>
          </a:p>
        </p:txBody>
      </p:sp>
      <p:sp>
        <p:nvSpPr>
          <p:cNvPr id="8" name="Espace réservé du contenu 7"/>
          <p:cNvSpPr>
            <a:spLocks noGrp="1"/>
          </p:cNvSpPr>
          <p:nvPr>
            <p:ph idx="4294967295"/>
          </p:nvPr>
        </p:nvSpPr>
        <p:spPr>
          <a:xfrm>
            <a:off x="2292541" y="5634271"/>
            <a:ext cx="4904812" cy="480131"/>
          </a:xfrm>
          <a:prstGeom prst="rect">
            <a:avLst/>
          </a:prstGeom>
        </p:spPr>
        <p:txBody>
          <a:bodyPr>
            <a:spAutoFit/>
          </a:bodyPr>
          <a:lstStyle/>
          <a:p>
            <a:pPr marL="0" indent="0">
              <a:buNone/>
            </a:pPr>
            <a:r>
              <a:rPr lang="fr-FR" b="1" dirty="0">
                <a:solidFill>
                  <a:srgbClr val="C92360"/>
                </a:solidFill>
              </a:rPr>
              <a:t>Pourquoi faire un budget </a:t>
            </a:r>
            <a:r>
              <a:rPr lang="fr-FR" b="1" dirty="0" smtClean="0">
                <a:solidFill>
                  <a:srgbClr val="C92360"/>
                </a:solidFill>
              </a:rPr>
              <a:t>?</a:t>
            </a:r>
            <a:endParaRPr lang="fr-FR" b="1" dirty="0">
              <a:solidFill>
                <a:srgbClr val="C92360"/>
              </a:solidFill>
            </a:endParaRPr>
          </a:p>
        </p:txBody>
      </p:sp>
      <p:pic>
        <p:nvPicPr>
          <p:cNvPr id="9"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1183126"/>
            <a:ext cx="882960" cy="662220"/>
          </a:xfrm>
          <a:prstGeom prst="rect">
            <a:avLst/>
          </a:prstGeom>
        </p:spPr>
      </p:pic>
      <p:pic>
        <p:nvPicPr>
          <p:cNvPr id="10"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5558411"/>
            <a:ext cx="882960" cy="662220"/>
          </a:xfrm>
          <a:prstGeom prst="rect">
            <a:avLst/>
          </a:prstGeom>
        </p:spPr>
      </p:pic>
      <p:sp>
        <p:nvSpPr>
          <p:cNvPr id="11" name="Rectangle à coins arrondis 10"/>
          <p:cNvSpPr/>
          <p:nvPr/>
        </p:nvSpPr>
        <p:spPr>
          <a:xfrm>
            <a:off x="1429684" y="2080514"/>
            <a:ext cx="4217670" cy="138613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tIns="36000" rtlCol="0" anchor="ctr"/>
          <a:lstStyle/>
          <a:p>
            <a:pPr algn="ctr"/>
            <a:endParaRPr lang="fr-FR" sz="3200" dirty="0">
              <a:latin typeface="Arial" panose="020B0604020202020204" pitchFamily="34" charset="0"/>
              <a:cs typeface="Arial" panose="020B0604020202020204" pitchFamily="34" charset="0"/>
            </a:endParaRPr>
          </a:p>
        </p:txBody>
      </p:sp>
      <p:sp>
        <p:nvSpPr>
          <p:cNvPr id="12" name="Espace réservé du contenu 7"/>
          <p:cNvSpPr>
            <a:spLocks noGrp="1"/>
          </p:cNvSpPr>
          <p:nvPr>
            <p:ph idx="4294967295"/>
          </p:nvPr>
        </p:nvSpPr>
        <p:spPr>
          <a:xfrm>
            <a:off x="2292541" y="1250078"/>
            <a:ext cx="4904812" cy="480131"/>
          </a:xfrm>
          <a:prstGeom prst="rect">
            <a:avLst/>
          </a:prstGeom>
        </p:spPr>
        <p:txBody>
          <a:bodyPr>
            <a:spAutoFit/>
          </a:bodyPr>
          <a:lstStyle/>
          <a:p>
            <a:pPr marL="0" indent="0">
              <a:buNone/>
            </a:pPr>
            <a:r>
              <a:rPr lang="fr-FR" b="1" dirty="0">
                <a:solidFill>
                  <a:srgbClr val="C92360"/>
                </a:solidFill>
              </a:rPr>
              <a:t>De quoi </a:t>
            </a:r>
            <a:r>
              <a:rPr lang="fr-FR" b="1" dirty="0" smtClean="0">
                <a:solidFill>
                  <a:srgbClr val="C92360"/>
                </a:solidFill>
              </a:rPr>
              <a:t>est-il composé </a:t>
            </a:r>
            <a:r>
              <a:rPr lang="fr-FR" b="1" dirty="0">
                <a:solidFill>
                  <a:srgbClr val="C92360"/>
                </a:solidFill>
              </a:rPr>
              <a:t>?</a:t>
            </a:r>
            <a:r>
              <a:rPr lang="fr-FR" dirty="0">
                <a:solidFill>
                  <a:srgbClr val="C92360"/>
                </a:solidFill>
              </a:rPr>
              <a:t> </a:t>
            </a:r>
          </a:p>
        </p:txBody>
      </p:sp>
      <p:sp>
        <p:nvSpPr>
          <p:cNvPr id="14" name="Espace réservé du contenu 7"/>
          <p:cNvSpPr>
            <a:spLocks noGrp="1"/>
          </p:cNvSpPr>
          <p:nvPr>
            <p:ph idx="4294967295"/>
          </p:nvPr>
        </p:nvSpPr>
        <p:spPr>
          <a:xfrm>
            <a:off x="2103930" y="2258131"/>
            <a:ext cx="2869177" cy="978729"/>
          </a:xfrm>
          <a:prstGeom prst="rect">
            <a:avLst/>
          </a:prstGeom>
        </p:spPr>
        <p:txBody>
          <a:bodyPr wrap="square">
            <a:spAutoFit/>
          </a:bodyPr>
          <a:lstStyle/>
          <a:p>
            <a:pPr marL="0" indent="0" algn="ctr">
              <a:spcBef>
                <a:spcPts val="0"/>
              </a:spcBef>
              <a:buNone/>
            </a:pPr>
            <a:r>
              <a:rPr lang="fr-FR" sz="3200" b="1" dirty="0" smtClean="0"/>
              <a:t>Ressources</a:t>
            </a:r>
          </a:p>
          <a:p>
            <a:pPr marL="0" indent="0" algn="ctr">
              <a:spcBef>
                <a:spcPts val="0"/>
              </a:spcBef>
              <a:buNone/>
            </a:pPr>
            <a:r>
              <a:rPr lang="fr-FR" sz="3200" dirty="0" smtClean="0"/>
              <a:t>(revenus)</a:t>
            </a:r>
            <a:endParaRPr lang="fr-FR" sz="3200" dirty="0"/>
          </a:p>
        </p:txBody>
      </p:sp>
      <p:sp>
        <p:nvSpPr>
          <p:cNvPr id="15" name="Rectangle à coins arrondis 14"/>
          <p:cNvSpPr/>
          <p:nvPr/>
        </p:nvSpPr>
        <p:spPr>
          <a:xfrm>
            <a:off x="6515208" y="2080514"/>
            <a:ext cx="4217670" cy="1386132"/>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space réservé du contenu 7"/>
          <p:cNvSpPr>
            <a:spLocks noGrp="1"/>
          </p:cNvSpPr>
          <p:nvPr>
            <p:ph idx="4294967295"/>
          </p:nvPr>
        </p:nvSpPr>
        <p:spPr>
          <a:xfrm>
            <a:off x="7189455" y="2238639"/>
            <a:ext cx="2869177" cy="978729"/>
          </a:xfrm>
          <a:prstGeom prst="rect">
            <a:avLst/>
          </a:prstGeom>
        </p:spPr>
        <p:txBody>
          <a:bodyPr wrap="square">
            <a:spAutoFit/>
          </a:bodyPr>
          <a:lstStyle/>
          <a:p>
            <a:pPr marL="0" indent="0" algn="ctr">
              <a:spcBef>
                <a:spcPts val="0"/>
              </a:spcBef>
              <a:buNone/>
            </a:pPr>
            <a:r>
              <a:rPr lang="fr-FR" sz="3200" b="1" dirty="0" smtClean="0">
                <a:solidFill>
                  <a:srgbClr val="C92360"/>
                </a:solidFill>
              </a:rPr>
              <a:t>Dépenses</a:t>
            </a:r>
          </a:p>
          <a:p>
            <a:pPr marL="0" indent="0" algn="ctr">
              <a:spcBef>
                <a:spcPts val="0"/>
              </a:spcBef>
              <a:buNone/>
            </a:pPr>
            <a:r>
              <a:rPr lang="fr-FR" sz="3200" dirty="0" smtClean="0">
                <a:solidFill>
                  <a:srgbClr val="C92360"/>
                </a:solidFill>
              </a:rPr>
              <a:t>(charges)</a:t>
            </a:r>
            <a:endParaRPr lang="fr-FR" sz="3200" dirty="0">
              <a:solidFill>
                <a:srgbClr val="C92360"/>
              </a:solidFill>
            </a:endParaRPr>
          </a:p>
        </p:txBody>
      </p:sp>
      <p:pic>
        <p:nvPicPr>
          <p:cNvPr id="20" name="Imag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2541" y="3730361"/>
            <a:ext cx="7519834" cy="877863"/>
          </a:xfrm>
          <a:prstGeom prst="rect">
            <a:avLst/>
          </a:prstGeom>
        </p:spPr>
      </p:pic>
      <p:pic>
        <p:nvPicPr>
          <p:cNvPr id="21" name="Image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pic>
        <p:nvPicPr>
          <p:cNvPr id="1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0970" y="4790138"/>
            <a:ext cx="882960" cy="662220"/>
          </a:xfrm>
          <a:prstGeom prst="rect">
            <a:avLst/>
          </a:prstGeom>
        </p:spPr>
      </p:pic>
      <p:sp>
        <p:nvSpPr>
          <p:cNvPr id="18" name="Espace réservé du contenu 7"/>
          <p:cNvSpPr>
            <a:spLocks noGrp="1"/>
          </p:cNvSpPr>
          <p:nvPr>
            <p:ph idx="4294967295"/>
          </p:nvPr>
        </p:nvSpPr>
        <p:spPr>
          <a:xfrm>
            <a:off x="2292541" y="4881182"/>
            <a:ext cx="4904812" cy="480131"/>
          </a:xfrm>
          <a:prstGeom prst="rect">
            <a:avLst/>
          </a:prstGeom>
        </p:spPr>
        <p:txBody>
          <a:bodyPr>
            <a:spAutoFit/>
          </a:bodyPr>
          <a:lstStyle/>
          <a:p>
            <a:pPr marL="0" indent="0">
              <a:buNone/>
            </a:pPr>
            <a:r>
              <a:rPr lang="fr-FR" b="1" dirty="0" smtClean="0">
                <a:solidFill>
                  <a:srgbClr val="C92360"/>
                </a:solidFill>
              </a:rPr>
              <a:t>Comment le construit-on </a:t>
            </a:r>
            <a:r>
              <a:rPr lang="fr-FR" b="1" dirty="0">
                <a:solidFill>
                  <a:srgbClr val="C92360"/>
                </a:solidFill>
              </a:rPr>
              <a:t>?</a:t>
            </a:r>
            <a:r>
              <a:rPr lang="fr-FR" dirty="0">
                <a:solidFill>
                  <a:srgbClr val="C92360"/>
                </a:solidFill>
              </a:rPr>
              <a:t> </a:t>
            </a: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390343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11" grpId="0" animBg="1"/>
      <p:bldP spid="12" grpId="0" build="p"/>
      <p:bldP spid="14" grpId="0" uiExpand="1" build="p"/>
      <p:bldP spid="15" grpId="0" animBg="1"/>
      <p:bldP spid="16" grpId="0" uiExpand="1" build="p"/>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 14"/>
          <p:cNvGrpSpPr/>
          <p:nvPr/>
        </p:nvGrpSpPr>
        <p:grpSpPr>
          <a:xfrm>
            <a:off x="786625" y="1445752"/>
            <a:ext cx="10907484" cy="1026874"/>
            <a:chOff x="786625" y="1445752"/>
            <a:chExt cx="10907484" cy="1026874"/>
          </a:xfrm>
        </p:grpSpPr>
        <p:sp>
          <p:nvSpPr>
            <p:cNvPr id="17" name="Rectangle à coins arrondis 16"/>
            <p:cNvSpPr/>
            <p:nvPr/>
          </p:nvSpPr>
          <p:spPr>
            <a:xfrm>
              <a:off x="786625" y="1445752"/>
              <a:ext cx="10907484" cy="1026874"/>
            </a:xfrm>
            <a:prstGeom prst="roundRect">
              <a:avLst>
                <a:gd name="adj" fmla="val 0"/>
              </a:avLst>
            </a:prstGeom>
            <a:solidFill>
              <a:schemeClr val="bg1"/>
            </a:solidFill>
            <a:ln w="28575">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à coins arrondis 17"/>
            <p:cNvSpPr/>
            <p:nvPr/>
          </p:nvSpPr>
          <p:spPr>
            <a:xfrm>
              <a:off x="1119109" y="1663292"/>
              <a:ext cx="2732285" cy="591794"/>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Moins 18"/>
            <p:cNvSpPr/>
            <p:nvPr/>
          </p:nvSpPr>
          <p:spPr>
            <a:xfrm>
              <a:off x="4122173" y="1917070"/>
              <a:ext cx="625639" cy="84237"/>
            </a:xfrm>
            <a:prstGeom prst="rect">
              <a:avLst/>
            </a:prstGeom>
            <a:solidFill>
              <a:srgbClr val="E06F17"/>
            </a:solidFill>
            <a:ln w="25400" cap="flat">
              <a:noFill/>
              <a:prstDash val="solid"/>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yriad Pro" panose="020B0503030403020204"/>
              </a:endParaRPr>
            </a:p>
          </p:txBody>
        </p:sp>
        <p:sp>
          <p:nvSpPr>
            <p:cNvPr id="22" name="Rectangle à coins arrondis 21"/>
            <p:cNvSpPr/>
            <p:nvPr/>
          </p:nvSpPr>
          <p:spPr>
            <a:xfrm>
              <a:off x="5018593" y="1663292"/>
              <a:ext cx="2732285" cy="5917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4" name="Égal 3"/>
            <p:cNvSpPr/>
            <p:nvPr/>
          </p:nvSpPr>
          <p:spPr>
            <a:xfrm>
              <a:off x="8170578" y="1814713"/>
              <a:ext cx="590539" cy="2889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7458"/>
                  </a:lnTo>
                  <a:lnTo>
                    <a:pt x="0" y="7458"/>
                  </a:lnTo>
                  <a:close/>
                  <a:moveTo>
                    <a:pt x="0" y="14142"/>
                  </a:moveTo>
                  <a:lnTo>
                    <a:pt x="21600" y="14142"/>
                  </a:lnTo>
                  <a:lnTo>
                    <a:pt x="21600" y="21600"/>
                  </a:lnTo>
                  <a:lnTo>
                    <a:pt x="0" y="21600"/>
                  </a:lnTo>
                  <a:close/>
                </a:path>
              </a:pathLst>
            </a:custGeom>
            <a:solidFill>
              <a:srgbClr val="E06F17"/>
            </a:solidFill>
            <a:ln w="25400" cap="flat">
              <a:noFill/>
              <a:prstDash val="solid"/>
              <a:round/>
            </a:ln>
            <a:effectLst/>
          </p:spPr>
          <p:txBody>
            <a:bodyPr wrap="square" lIns="45718" tIns="45718" rIns="45718" bIns="45718" numCol="1" anchor="ctr">
              <a:noAutofit/>
            </a:bodyPr>
            <a:lstStyle/>
            <a:p>
              <a:pPr>
                <a:defRPr>
                  <a:latin typeface="Arial"/>
                  <a:ea typeface="Arial"/>
                  <a:cs typeface="Arial"/>
                  <a:sym typeface="Arial"/>
                </a:defRPr>
              </a:pPr>
              <a:endParaRPr dirty="0">
                <a:latin typeface="Myriad Pro" panose="020B0503030403020204"/>
              </a:endParaRPr>
            </a:p>
          </p:txBody>
        </p:sp>
        <p:sp>
          <p:nvSpPr>
            <p:cNvPr id="25" name="Rectangle à coins arrondis 24"/>
            <p:cNvSpPr/>
            <p:nvPr/>
          </p:nvSpPr>
          <p:spPr>
            <a:xfrm>
              <a:off x="9112373" y="1663292"/>
              <a:ext cx="2136600" cy="591794"/>
            </a:xfrm>
            <a:prstGeom prst="roundRect">
              <a:avLst>
                <a:gd name="adj" fmla="val 0"/>
              </a:avLst>
            </a:prstGeom>
            <a:solidFill>
              <a:srgbClr val="F2F2F2"/>
            </a:solidFill>
            <a:ln w="38100">
              <a:solidFill>
                <a:srgbClr val="E06F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p:cNvSpPr>
            <a:spLocks noGrp="1"/>
          </p:cNvSpPr>
          <p:nvPr>
            <p:ph type="title"/>
          </p:nvPr>
        </p:nvSpPr>
        <p:spPr>
          <a:xfrm>
            <a:off x="642258" y="365126"/>
            <a:ext cx="9427572"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6</a:t>
            </a:fld>
            <a:endParaRPr lang="fr-FR" dirty="0"/>
          </a:p>
        </p:txBody>
      </p:sp>
      <p:sp>
        <p:nvSpPr>
          <p:cNvPr id="19" name="Espace réservé du contenu 7"/>
          <p:cNvSpPr>
            <a:spLocks noGrp="1"/>
          </p:cNvSpPr>
          <p:nvPr>
            <p:ph idx="4294967295"/>
          </p:nvPr>
        </p:nvSpPr>
        <p:spPr>
          <a:xfrm>
            <a:off x="1119109" y="1734661"/>
            <a:ext cx="2656363" cy="424732"/>
          </a:xfrm>
          <a:prstGeom prst="rect">
            <a:avLst/>
          </a:prstGeom>
        </p:spPr>
        <p:txBody>
          <a:bodyPr wrap="square">
            <a:spAutoFit/>
          </a:bodyPr>
          <a:lstStyle/>
          <a:p>
            <a:pPr marL="0" indent="0" algn="ctr">
              <a:spcBef>
                <a:spcPts val="0"/>
              </a:spcBef>
              <a:buNone/>
            </a:pPr>
            <a:r>
              <a:rPr lang="fr-FR" sz="2400" b="1" dirty="0" smtClean="0"/>
              <a:t>Ressources</a:t>
            </a:r>
          </a:p>
        </p:txBody>
      </p:sp>
      <p:sp>
        <p:nvSpPr>
          <p:cNvPr id="23" name="Espace réservé du contenu 7"/>
          <p:cNvSpPr>
            <a:spLocks noGrp="1"/>
          </p:cNvSpPr>
          <p:nvPr>
            <p:ph idx="4294967295"/>
          </p:nvPr>
        </p:nvSpPr>
        <p:spPr>
          <a:xfrm>
            <a:off x="5099068" y="1734661"/>
            <a:ext cx="2587962" cy="424732"/>
          </a:xfrm>
          <a:prstGeom prst="rect">
            <a:avLst/>
          </a:prstGeom>
        </p:spPr>
        <p:txBody>
          <a:bodyPr wrap="square">
            <a:spAutoFit/>
          </a:bodyPr>
          <a:lstStyle/>
          <a:p>
            <a:pPr marL="0" indent="0" algn="ctr">
              <a:spcBef>
                <a:spcPts val="0"/>
              </a:spcBef>
              <a:buNone/>
            </a:pPr>
            <a:r>
              <a:rPr lang="fr-FR" sz="2400" b="1" dirty="0" smtClean="0">
                <a:solidFill>
                  <a:srgbClr val="C92360"/>
                </a:solidFill>
              </a:rPr>
              <a:t>Dépenses</a:t>
            </a:r>
          </a:p>
        </p:txBody>
      </p:sp>
      <p:sp>
        <p:nvSpPr>
          <p:cNvPr id="26" name="Espace réservé du contenu 7"/>
          <p:cNvSpPr>
            <a:spLocks noGrp="1"/>
          </p:cNvSpPr>
          <p:nvPr>
            <p:ph idx="4294967295"/>
          </p:nvPr>
        </p:nvSpPr>
        <p:spPr>
          <a:xfrm>
            <a:off x="9112373" y="1746822"/>
            <a:ext cx="2078140" cy="424732"/>
          </a:xfrm>
          <a:prstGeom prst="rect">
            <a:avLst/>
          </a:prstGeom>
        </p:spPr>
        <p:txBody>
          <a:bodyPr wrap="square">
            <a:spAutoFit/>
          </a:bodyPr>
          <a:lstStyle/>
          <a:p>
            <a:pPr marL="0" indent="0" algn="ctr">
              <a:spcBef>
                <a:spcPts val="0"/>
              </a:spcBef>
              <a:buNone/>
            </a:pPr>
            <a:r>
              <a:rPr lang="fr-FR" sz="2400" b="1" dirty="0" smtClean="0">
                <a:solidFill>
                  <a:srgbClr val="E06F17"/>
                </a:solidFill>
              </a:rPr>
              <a:t>Solde</a:t>
            </a:r>
          </a:p>
        </p:txBody>
      </p:sp>
      <p:sp>
        <p:nvSpPr>
          <p:cNvPr id="27" name="Rectangle à coins arrondis 26"/>
          <p:cNvSpPr/>
          <p:nvPr/>
        </p:nvSpPr>
        <p:spPr>
          <a:xfrm>
            <a:off x="780458" y="3025094"/>
            <a:ext cx="2321922" cy="2027919"/>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Rectangle à coins arrondis 34"/>
          <p:cNvSpPr/>
          <p:nvPr/>
        </p:nvSpPr>
        <p:spPr>
          <a:xfrm>
            <a:off x="3309397" y="3046118"/>
            <a:ext cx="2321922" cy="1527209"/>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0" name="Espace réservé du contenu 7"/>
          <p:cNvSpPr>
            <a:spLocks noGrp="1"/>
          </p:cNvSpPr>
          <p:nvPr>
            <p:ph idx="4294967295"/>
          </p:nvPr>
        </p:nvSpPr>
        <p:spPr>
          <a:xfrm>
            <a:off x="3389604" y="3171622"/>
            <a:ext cx="2161508"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1 150 €</a:t>
            </a:r>
          </a:p>
        </p:txBody>
      </p:sp>
      <p:sp>
        <p:nvSpPr>
          <p:cNvPr id="36" name="Rectangle à coins arrondis 35"/>
          <p:cNvSpPr/>
          <p:nvPr/>
        </p:nvSpPr>
        <p:spPr>
          <a:xfrm>
            <a:off x="6790451" y="2788910"/>
            <a:ext cx="2321922" cy="200567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8" name="Rectangle à coins arrondis 37"/>
          <p:cNvSpPr/>
          <p:nvPr/>
        </p:nvSpPr>
        <p:spPr>
          <a:xfrm>
            <a:off x="9372187" y="2788468"/>
            <a:ext cx="2321922" cy="2230594"/>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7" name="Espace réservé du contenu 7"/>
          <p:cNvSpPr>
            <a:spLocks noGrp="1"/>
          </p:cNvSpPr>
          <p:nvPr>
            <p:ph idx="4294967295"/>
          </p:nvPr>
        </p:nvSpPr>
        <p:spPr>
          <a:xfrm>
            <a:off x="6976052" y="3153109"/>
            <a:ext cx="1950719" cy="1277273"/>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1 450 €</a:t>
            </a:r>
          </a:p>
        </p:txBody>
      </p:sp>
      <p:sp>
        <p:nvSpPr>
          <p:cNvPr id="39" name="Espace réservé du contenu 7"/>
          <p:cNvSpPr>
            <a:spLocks noGrp="1"/>
          </p:cNvSpPr>
          <p:nvPr>
            <p:ph idx="4294967295"/>
          </p:nvPr>
        </p:nvSpPr>
        <p:spPr>
          <a:xfrm>
            <a:off x="9532601" y="3265128"/>
            <a:ext cx="2001094" cy="1277273"/>
          </a:xfrm>
          <a:prstGeom prst="rect">
            <a:avLst/>
          </a:prstGeom>
        </p:spPr>
        <p:txBody>
          <a:bodyPr wrap="square" anchor="ctr">
            <a:spAutoFit/>
          </a:bodyPr>
          <a:lstStyle/>
          <a:p>
            <a:pPr marL="0" indent="0" algn="ctr">
              <a:lnSpc>
                <a:spcPct val="100000"/>
              </a:lnSpc>
              <a:spcBef>
                <a:spcPts val="0"/>
              </a:spcBef>
              <a:buNone/>
            </a:pPr>
            <a:r>
              <a:rPr lang="fr-FR" sz="2200" b="1" dirty="0" smtClean="0">
                <a:solidFill>
                  <a:srgbClr val="C92360"/>
                </a:solidFill>
              </a:rPr>
              <a:t>Dépenses</a:t>
            </a:r>
          </a:p>
          <a:p>
            <a:pPr marL="0" indent="0" algn="ctr">
              <a:lnSpc>
                <a:spcPct val="100000"/>
              </a:lnSpc>
              <a:spcBef>
                <a:spcPts val="0"/>
              </a:spcBef>
              <a:buNone/>
            </a:pPr>
            <a:r>
              <a:rPr lang="fr-FR" sz="2200" b="1" dirty="0" smtClean="0">
                <a:solidFill>
                  <a:srgbClr val="C92360"/>
                </a:solidFill>
              </a:rPr>
              <a:t>(débit)</a:t>
            </a:r>
          </a:p>
          <a:p>
            <a:pPr marL="0" indent="0" algn="ctr">
              <a:lnSpc>
                <a:spcPct val="150000"/>
              </a:lnSpc>
              <a:spcBef>
                <a:spcPts val="0"/>
              </a:spcBef>
              <a:buNone/>
            </a:pPr>
            <a:r>
              <a:rPr lang="fr-FR" sz="2200" b="1" dirty="0" smtClean="0">
                <a:solidFill>
                  <a:srgbClr val="C92360"/>
                </a:solidFill>
              </a:rPr>
              <a:t>1 550 €</a:t>
            </a:r>
          </a:p>
        </p:txBody>
      </p:sp>
      <p:sp>
        <p:nvSpPr>
          <p:cNvPr id="40" name="Rectangle à coins arrondis 39"/>
          <p:cNvSpPr/>
          <p:nvPr/>
        </p:nvSpPr>
        <p:spPr>
          <a:xfrm>
            <a:off x="761129" y="5598934"/>
            <a:ext cx="4882243" cy="713341"/>
          </a:xfrm>
          <a:prstGeom prst="roundRect">
            <a:avLst>
              <a:gd name="adj" fmla="val 0"/>
            </a:avLst>
          </a:prstGeom>
          <a:solidFill>
            <a:srgbClr val="F2F2F2"/>
          </a:solidFill>
          <a:ln w="38100">
            <a:solidFill>
              <a:srgbClr val="5AA1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Espace réservé du contenu 7"/>
          <p:cNvSpPr>
            <a:spLocks noGrp="1"/>
          </p:cNvSpPr>
          <p:nvPr>
            <p:ph idx="4294967295"/>
          </p:nvPr>
        </p:nvSpPr>
        <p:spPr>
          <a:xfrm>
            <a:off x="786626" y="5646290"/>
            <a:ext cx="4830120" cy="618631"/>
          </a:xfrm>
          <a:prstGeom prst="rect">
            <a:avLst/>
          </a:prstGeom>
        </p:spPr>
        <p:txBody>
          <a:bodyPr wrap="square" anchor="ctr">
            <a:spAutoFit/>
          </a:bodyPr>
          <a:lstStyle/>
          <a:p>
            <a:pPr marL="0" indent="0" algn="ctr">
              <a:spcBef>
                <a:spcPts val="0"/>
              </a:spcBef>
              <a:buNone/>
              <a:defRPr sz="2200" b="1">
                <a:solidFill>
                  <a:srgbClr val="FFFFFF"/>
                </a:solidFill>
                <a:latin typeface="Arial"/>
                <a:ea typeface="Arial"/>
                <a:cs typeface="Arial"/>
                <a:sym typeface="Arial"/>
              </a:defRPr>
            </a:pPr>
            <a:r>
              <a:rPr lang="fr-FR" sz="1800" noProof="1">
                <a:solidFill>
                  <a:srgbClr val="5AA11C"/>
                </a:solidFill>
              </a:rPr>
              <a:t>Solde</a:t>
            </a:r>
            <a:r>
              <a:rPr lang="fr-FR" sz="1800" dirty="0">
                <a:solidFill>
                  <a:srgbClr val="5AA11C"/>
                </a:solidFill>
              </a:rPr>
              <a:t> positif (</a:t>
            </a:r>
            <a:r>
              <a:rPr lang="fr-FR" sz="1800" noProof="1">
                <a:solidFill>
                  <a:srgbClr val="5AA11C"/>
                </a:solidFill>
              </a:rPr>
              <a:t>créditeur)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5AA11C"/>
                </a:solidFill>
              </a:rPr>
              <a:t>+ 50 €</a:t>
            </a:r>
          </a:p>
        </p:txBody>
      </p:sp>
      <p:sp>
        <p:nvSpPr>
          <p:cNvPr id="42" name="Rectangle à coins arrondis 41"/>
          <p:cNvSpPr/>
          <p:nvPr/>
        </p:nvSpPr>
        <p:spPr>
          <a:xfrm>
            <a:off x="6811867" y="5563531"/>
            <a:ext cx="4882243" cy="713341"/>
          </a:xfrm>
          <a:prstGeom prst="roundRect">
            <a:avLst>
              <a:gd name="adj" fmla="val 0"/>
            </a:avLst>
          </a:prstGeom>
          <a:solidFill>
            <a:srgbClr val="F2F2F2"/>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44" name="Espace réservé du contenu 7"/>
          <p:cNvSpPr>
            <a:spLocks noGrp="1"/>
          </p:cNvSpPr>
          <p:nvPr>
            <p:ph idx="4294967295"/>
          </p:nvPr>
        </p:nvSpPr>
        <p:spPr>
          <a:xfrm>
            <a:off x="6811867" y="5646290"/>
            <a:ext cx="4882242" cy="618631"/>
          </a:xfrm>
          <a:prstGeom prst="rect">
            <a:avLst/>
          </a:prstGeom>
        </p:spPr>
        <p:txBody>
          <a:bodyPr wrap="square" anchor="ctr">
            <a:spAutoFit/>
          </a:bodyPr>
          <a:lstStyle/>
          <a:p>
            <a:pPr marL="0" indent="0" algn="ctr">
              <a:buNone/>
              <a:defRPr sz="2200" b="1">
                <a:solidFill>
                  <a:srgbClr val="FFFFFF"/>
                </a:solidFill>
                <a:latin typeface="Arial"/>
                <a:ea typeface="Arial"/>
                <a:cs typeface="Arial"/>
                <a:sym typeface="Arial"/>
              </a:defRPr>
            </a:pPr>
            <a:r>
              <a:rPr lang="fr-FR" sz="1800" noProof="1">
                <a:solidFill>
                  <a:srgbClr val="C00000"/>
                </a:solidFill>
              </a:rPr>
              <a:t>Solde</a:t>
            </a:r>
            <a:r>
              <a:rPr lang="fr-FR" sz="1800" dirty="0">
                <a:solidFill>
                  <a:srgbClr val="C00000"/>
                </a:solidFill>
              </a:rPr>
              <a:t> négatif (</a:t>
            </a:r>
            <a:r>
              <a:rPr lang="fr-FR" sz="1800" noProof="1">
                <a:solidFill>
                  <a:srgbClr val="C00000"/>
                </a:solidFill>
              </a:rPr>
              <a:t>débiteur)</a:t>
            </a:r>
          </a:p>
          <a:p>
            <a:pPr marL="0" indent="0" algn="ctr">
              <a:lnSpc>
                <a:spcPct val="100000"/>
              </a:lnSpc>
              <a:spcBef>
                <a:spcPts val="0"/>
              </a:spcBef>
              <a:buNone/>
              <a:defRPr sz="2200" b="1">
                <a:solidFill>
                  <a:srgbClr val="FFFFFF"/>
                </a:solidFill>
                <a:latin typeface="Arial"/>
                <a:ea typeface="Arial"/>
                <a:cs typeface="Arial"/>
                <a:sym typeface="Arial"/>
              </a:defRPr>
            </a:pPr>
            <a:r>
              <a:rPr lang="fr-FR" sz="1800" dirty="0">
                <a:solidFill>
                  <a:srgbClr val="C00000"/>
                </a:solidFill>
              </a:rPr>
              <a:t>  - 100 €</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4220" y="4938456"/>
            <a:ext cx="2410297" cy="475716"/>
          </a:xfrm>
          <a:prstGeom prst="rect">
            <a:avLst/>
          </a:prstGeom>
        </p:spPr>
      </p:pic>
      <p:pic>
        <p:nvPicPr>
          <p:cNvPr id="45" name="Image 4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075036" y="4944635"/>
            <a:ext cx="2336060" cy="461064"/>
          </a:xfrm>
          <a:prstGeom prst="rect">
            <a:avLst/>
          </a:prstGeom>
        </p:spPr>
      </p:pic>
      <p:pic>
        <p:nvPicPr>
          <p:cNvPr id="46" name="Image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32" name="Espace réservé du contenu 7"/>
          <p:cNvSpPr>
            <a:spLocks noGrp="1"/>
          </p:cNvSpPr>
          <p:nvPr>
            <p:ph idx="4294967295"/>
          </p:nvPr>
        </p:nvSpPr>
        <p:spPr>
          <a:xfrm>
            <a:off x="966059" y="3405984"/>
            <a:ext cx="1950719" cy="1214500"/>
          </a:xfrm>
          <a:prstGeom prst="rect">
            <a:avLst/>
          </a:prstGeom>
        </p:spPr>
        <p:txBody>
          <a:bodyPr wrap="square" anchor="ctr">
            <a:spAutoFit/>
          </a:bodyPr>
          <a:lstStyle/>
          <a:p>
            <a:pPr marL="0" indent="0" algn="ctr">
              <a:lnSpc>
                <a:spcPct val="100000"/>
              </a:lnSpc>
              <a:spcBef>
                <a:spcPts val="0"/>
              </a:spcBef>
              <a:buNone/>
            </a:pPr>
            <a:r>
              <a:rPr lang="fr-FR" sz="2200" b="1" dirty="0" smtClean="0"/>
              <a:t>Ressources</a:t>
            </a:r>
          </a:p>
          <a:p>
            <a:pPr marL="0" indent="0" algn="ctr">
              <a:lnSpc>
                <a:spcPct val="100000"/>
              </a:lnSpc>
              <a:spcBef>
                <a:spcPts val="0"/>
              </a:spcBef>
              <a:buNone/>
            </a:pPr>
            <a:r>
              <a:rPr lang="fr-FR" sz="2200" b="1" dirty="0" smtClean="0"/>
              <a:t>(crédit)</a:t>
            </a:r>
          </a:p>
          <a:p>
            <a:pPr marL="0" indent="0" algn="ctr">
              <a:lnSpc>
                <a:spcPct val="150000"/>
              </a:lnSpc>
              <a:spcBef>
                <a:spcPts val="0"/>
              </a:spcBef>
              <a:buNone/>
            </a:pPr>
            <a:r>
              <a:rPr lang="fr-FR" sz="2200" b="1" dirty="0" smtClean="0"/>
              <a:t>1 200 €</a:t>
            </a:r>
          </a:p>
        </p:txBody>
      </p:sp>
      <p:sp>
        <p:nvSpPr>
          <p:cNvPr id="31"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19748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4">
                                            <p:txEl>
                                              <p:pRg st="0" end="0"/>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3" grpId="0" build="p"/>
      <p:bldP spid="26" grpId="0" build="p"/>
      <p:bldP spid="27" grpId="0" animBg="1"/>
      <p:bldP spid="35" grpId="0" animBg="1"/>
      <p:bldP spid="30" grpId="0" uiExpand="1"/>
      <p:bldP spid="36" grpId="0" animBg="1"/>
      <p:bldP spid="38" grpId="0" animBg="1"/>
      <p:bldP spid="37" grpId="0" uiExpand="1"/>
      <p:bldP spid="39" grpId="0" uiExpand="1"/>
      <p:bldP spid="40" grpId="0" animBg="1"/>
      <p:bldP spid="41" grpId="0" uiExpand="1" build="p"/>
      <p:bldP spid="42" grpId="0" animBg="1"/>
      <p:bldP spid="44" grpId="0" uiExpand="1" build="p"/>
      <p:bldP spid="32" grpId="0" uiExpan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à coins arrondis 48"/>
          <p:cNvSpPr/>
          <p:nvPr/>
        </p:nvSpPr>
        <p:spPr>
          <a:xfrm>
            <a:off x="1234956" y="2801127"/>
            <a:ext cx="4267202" cy="1887436"/>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519090" cy="646331"/>
          </a:xfrm>
        </p:spPr>
        <p:txBody>
          <a:bodyPr/>
          <a:lstStyle/>
          <a:p>
            <a:pPr marL="0" indent="0">
              <a:buNone/>
            </a:pPr>
            <a:r>
              <a:rPr lang="fr-FR" sz="4000" dirty="0" smtClean="0"/>
              <a:t>1. LE </a:t>
            </a:r>
            <a:r>
              <a:rPr lang="fr-FR" sz="4000" dirty="0"/>
              <a:t>BUDGET</a:t>
            </a:r>
          </a:p>
        </p:txBody>
      </p:sp>
      <p:sp>
        <p:nvSpPr>
          <p:cNvPr id="4" name="Espace réservé du numéro de diapositive 3"/>
          <p:cNvSpPr>
            <a:spLocks noGrp="1"/>
          </p:cNvSpPr>
          <p:nvPr>
            <p:ph type="sldNum" sz="quarter" idx="11"/>
          </p:nvPr>
        </p:nvSpPr>
        <p:spPr/>
        <p:txBody>
          <a:bodyPr/>
          <a:lstStyle/>
          <a:p>
            <a:fld id="{27A4C574-4D1E-4B89-9988-D081408D575C}" type="slidenum">
              <a:rPr lang="fr-FR" smtClean="0"/>
              <a:pPr/>
              <a:t>7</a:t>
            </a:fld>
            <a:endParaRPr lang="fr-FR" dirty="0"/>
          </a:p>
        </p:txBody>
      </p:sp>
      <p:sp>
        <p:nvSpPr>
          <p:cNvPr id="29" name="Rectangle à coins arrondis 28"/>
          <p:cNvSpPr/>
          <p:nvPr/>
        </p:nvSpPr>
        <p:spPr>
          <a:xfrm>
            <a:off x="7303636" y="368943"/>
            <a:ext cx="3243138" cy="647901"/>
          </a:xfrm>
          <a:prstGeom prst="roundRect">
            <a:avLst>
              <a:gd name="adj" fmla="val 0"/>
            </a:avLst>
          </a:prstGeom>
          <a:noFill/>
          <a:ln w="38100" cap="sq">
            <a:solidFill>
              <a:srgbClr val="213B76"/>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7512798" y="431284"/>
            <a:ext cx="2824812" cy="523220"/>
          </a:xfrm>
          <a:prstGeom prst="rect">
            <a:avLst/>
          </a:prstGeom>
          <a:noFill/>
          <a:ln>
            <a:noFill/>
          </a:ln>
        </p:spPr>
        <p:txBody>
          <a:bodyPr wrap="none" rtlCol="0">
            <a:spAutoFit/>
          </a:bodyPr>
          <a:lstStyle/>
          <a:p>
            <a:r>
              <a:rPr lang="fr-FR" sz="2800" b="1" dirty="0" smtClean="0">
                <a:solidFill>
                  <a:srgbClr val="213B76"/>
                </a:solidFill>
                <a:latin typeface="Arial" panose="020B0604020202020204" pitchFamily="34" charset="0"/>
                <a:cs typeface="Arial" panose="020B0604020202020204" pitchFamily="34" charset="0"/>
              </a:rPr>
              <a:t>Les ressources</a:t>
            </a:r>
            <a:endParaRPr lang="fr-FR" sz="2800" b="1" dirty="0">
              <a:solidFill>
                <a:srgbClr val="213B76"/>
              </a:solidFill>
              <a:latin typeface="Arial" panose="020B0604020202020204" pitchFamily="34" charset="0"/>
              <a:cs typeface="Arial" panose="020B0604020202020204" pitchFamily="34" charset="0"/>
            </a:endParaRPr>
          </a:p>
        </p:txBody>
      </p:sp>
      <p:sp>
        <p:nvSpPr>
          <p:cNvPr id="47" name="ZoneTexte 46"/>
          <p:cNvSpPr txBox="1"/>
          <p:nvPr/>
        </p:nvSpPr>
        <p:spPr>
          <a:xfrm>
            <a:off x="1514058" y="3142637"/>
            <a:ext cx="4052039"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revenus du </a:t>
            </a:r>
            <a:r>
              <a:rPr lang="fr-FR" sz="2400" dirty="0" smtClean="0">
                <a:solidFill>
                  <a:srgbClr val="213B76"/>
                </a:solidFill>
                <a:latin typeface="Arial" panose="020B0604020202020204" pitchFamily="34" charset="0"/>
                <a:cs typeface="Arial" panose="020B0604020202020204" pitchFamily="34" charset="0"/>
              </a:rPr>
              <a:t>travail</a:t>
            </a:r>
            <a:endParaRPr lang="fr-FR" sz="2400" dirty="0">
              <a:solidFill>
                <a:srgbClr val="213B76"/>
              </a:solidFill>
              <a:latin typeface="Arial" panose="020B0604020202020204" pitchFamily="34" charset="0"/>
              <a:cs typeface="Arial" panose="020B0604020202020204" pitchFamily="34" charset="0"/>
            </a:endParaRPr>
          </a:p>
          <a:p>
            <a:pPr marL="342900" indent="-342900">
              <a:buBlip>
                <a:blip r:embed="rId3"/>
              </a:buBlip>
            </a:pPr>
            <a:endParaRPr lang="fr-FR" sz="2400" dirty="0">
              <a:solidFill>
                <a:schemeClr val="bg1"/>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pensions</a:t>
            </a:r>
          </a:p>
        </p:txBody>
      </p:sp>
      <p:sp>
        <p:nvSpPr>
          <p:cNvPr id="50" name="Rectangle à coins arrondis 49"/>
          <p:cNvSpPr/>
          <p:nvPr/>
        </p:nvSpPr>
        <p:spPr>
          <a:xfrm>
            <a:off x="6625320" y="2797041"/>
            <a:ext cx="4124961" cy="1891522"/>
          </a:xfrm>
          <a:prstGeom prst="roundRect">
            <a:avLst>
              <a:gd name="adj" fmla="val 0"/>
            </a:avLst>
          </a:prstGeom>
          <a:solidFill>
            <a:srgbClr val="F2F2F2"/>
          </a:solidFill>
          <a:ln w="38100">
            <a:solidFill>
              <a:srgbClr val="213B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a:t>
            </a:r>
            <a:endParaRPr lang="fr-FR" dirty="0"/>
          </a:p>
        </p:txBody>
      </p:sp>
      <p:sp>
        <p:nvSpPr>
          <p:cNvPr id="52" name="ZoneTexte 51"/>
          <p:cNvSpPr txBox="1"/>
          <p:nvPr/>
        </p:nvSpPr>
        <p:spPr>
          <a:xfrm>
            <a:off x="6910855" y="3174212"/>
            <a:ext cx="3722058" cy="1200329"/>
          </a:xfrm>
          <a:prstGeom prst="rect">
            <a:avLst/>
          </a:prstGeom>
          <a:noFill/>
        </p:spPr>
        <p:txBody>
          <a:bodyPr wrap="square" rtlCol="0">
            <a:spAutoFit/>
          </a:bodyPr>
          <a:lstStyle/>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Les aides </a:t>
            </a:r>
            <a:r>
              <a:rPr lang="fr-FR" sz="2400" dirty="0" smtClean="0">
                <a:solidFill>
                  <a:srgbClr val="213B76"/>
                </a:solidFill>
                <a:latin typeface="Arial" panose="020B0604020202020204" pitchFamily="34" charset="0"/>
                <a:cs typeface="Arial" panose="020B0604020202020204" pitchFamily="34" charset="0"/>
              </a:rPr>
              <a:t>sociales</a:t>
            </a:r>
          </a:p>
          <a:p>
            <a:pPr marL="342900" indent="-342900">
              <a:buSzPct val="125000"/>
              <a:buBlip>
                <a:blip r:embed="rId3"/>
              </a:buBlip>
            </a:pPr>
            <a:endParaRPr lang="fr-FR" sz="2400" dirty="0">
              <a:solidFill>
                <a:srgbClr val="213B76"/>
              </a:solidFill>
              <a:latin typeface="Arial" panose="020B0604020202020204" pitchFamily="34" charset="0"/>
              <a:cs typeface="Arial" panose="020B0604020202020204" pitchFamily="34" charset="0"/>
            </a:endParaRPr>
          </a:p>
          <a:p>
            <a:pPr marL="342900" indent="-342900">
              <a:buSzPct val="125000"/>
              <a:buBlip>
                <a:blip r:embed="rId3"/>
              </a:buBlip>
            </a:pPr>
            <a:r>
              <a:rPr lang="fr-FR" sz="2400" dirty="0">
                <a:solidFill>
                  <a:srgbClr val="213B76"/>
                </a:solidFill>
                <a:latin typeface="Arial" panose="020B0604020202020204" pitchFamily="34" charset="0"/>
                <a:cs typeface="Arial" panose="020B0604020202020204" pitchFamily="34" charset="0"/>
              </a:rPr>
              <a:t>Autres</a:t>
            </a:r>
          </a:p>
        </p:txBody>
      </p:sp>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14"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83047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7" grpId="0"/>
      <p:bldP spid="50" grpId="0" animBg="1"/>
      <p:bldP spid="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à coins arrondis 42"/>
          <p:cNvSpPr/>
          <p:nvPr/>
        </p:nvSpPr>
        <p:spPr>
          <a:xfrm>
            <a:off x="942560" y="2198299"/>
            <a:ext cx="4805894" cy="4019735"/>
          </a:xfrm>
          <a:prstGeom prst="roundRect">
            <a:avLst>
              <a:gd name="adj" fmla="val 0"/>
            </a:avLst>
          </a:prstGeom>
          <a:solidFill>
            <a:srgbClr val="F8F8F8"/>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re 1"/>
          <p:cNvSpPr>
            <a:spLocks noGrp="1"/>
          </p:cNvSpPr>
          <p:nvPr>
            <p:ph type="title"/>
          </p:nvPr>
        </p:nvSpPr>
        <p:spPr>
          <a:xfrm>
            <a:off x="642258" y="365126"/>
            <a:ext cx="6977153"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8</a:t>
            </a:fld>
            <a:endParaRPr lang="fr-FR" dirty="0"/>
          </a:p>
        </p:txBody>
      </p:sp>
      <p:sp>
        <p:nvSpPr>
          <p:cNvPr id="10" name="ZoneTexte 9"/>
          <p:cNvSpPr txBox="1"/>
          <p:nvPr/>
        </p:nvSpPr>
        <p:spPr>
          <a:xfrm>
            <a:off x="1234595" y="2500006"/>
            <a:ext cx="4221824" cy="3416320"/>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Impôts</a:t>
            </a:r>
            <a:endParaRPr lang="fr-FR" sz="2400" dirty="0">
              <a:solidFill>
                <a:srgbClr val="213B76"/>
              </a:solidFill>
              <a:latin typeface="Arial" panose="020B0604020202020204" pitchFamily="34" charset="0"/>
              <a:cs typeface="Arial" panose="020B0604020202020204" pitchFamily="34" charset="0"/>
            </a:endParaRP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Internet/téléphone (forfait)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Loyer</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Assurances</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(abonnement)</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Eau, gaz, </a:t>
            </a:r>
            <a:r>
              <a:rPr lang="fr-FR" sz="2400" dirty="0" smtClean="0">
                <a:solidFill>
                  <a:srgbClr val="213B76"/>
                </a:solidFill>
                <a:latin typeface="Arial" panose="020B0604020202020204" pitchFamily="34" charset="0"/>
                <a:cs typeface="Arial" panose="020B0604020202020204" pitchFamily="34" charset="0"/>
              </a:rPr>
              <a:t>électricité</a:t>
            </a:r>
            <a:endParaRPr lang="fr-FR" sz="1600" dirty="0">
              <a:solidFill>
                <a:srgbClr val="C92360"/>
              </a:solidFill>
              <a:latin typeface="Arial" panose="020B0604020202020204" pitchFamily="34" charset="0"/>
              <a:cs typeface="Arial" panose="020B0604020202020204" pitchFamily="34" charset="0"/>
            </a:endParaRPr>
          </a:p>
        </p:txBody>
      </p:sp>
      <p:sp>
        <p:nvSpPr>
          <p:cNvPr id="40" name="Rectangle à coins arrondis 39"/>
          <p:cNvSpPr/>
          <p:nvPr/>
        </p:nvSpPr>
        <p:spPr>
          <a:xfrm>
            <a:off x="7753490" y="368943"/>
            <a:ext cx="2833284" cy="647901"/>
          </a:xfrm>
          <a:prstGeom prst="roundRect">
            <a:avLst>
              <a:gd name="adj" fmla="val 0"/>
            </a:avLst>
          </a:prstGeom>
          <a:noFill/>
          <a:ln w="38100" cap="sq">
            <a:solidFill>
              <a:srgbClr val="C9236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7887569" y="431284"/>
            <a:ext cx="2565126" cy="523220"/>
          </a:xfrm>
          <a:prstGeom prst="rect">
            <a:avLst/>
          </a:prstGeom>
          <a:noFill/>
          <a:ln>
            <a:noFill/>
          </a:ln>
        </p:spPr>
        <p:txBody>
          <a:bodyPr wrap="none" rtlCol="0">
            <a:spAutoFit/>
          </a:bodyPr>
          <a:lstStyle/>
          <a:p>
            <a:r>
              <a:rPr lang="fr-FR" sz="2800" b="1" dirty="0" smtClean="0">
                <a:solidFill>
                  <a:srgbClr val="C92360"/>
                </a:solidFill>
                <a:latin typeface="Arial" panose="020B0604020202020204" pitchFamily="34" charset="0"/>
                <a:cs typeface="Arial" panose="020B0604020202020204" pitchFamily="34" charset="0"/>
              </a:rPr>
              <a:t>Les dépenses</a:t>
            </a:r>
            <a:endParaRPr lang="fr-FR" sz="2800" b="1" dirty="0">
              <a:solidFill>
                <a:srgbClr val="C92360"/>
              </a:solidFill>
              <a:latin typeface="Arial" panose="020B0604020202020204" pitchFamily="34" charset="0"/>
              <a:cs typeface="Arial" panose="020B0604020202020204" pitchFamily="34" charset="0"/>
            </a:endParaRPr>
          </a:p>
        </p:txBody>
      </p:sp>
      <p:sp>
        <p:nvSpPr>
          <p:cNvPr id="46" name="Rectangle à coins arrondis 45"/>
          <p:cNvSpPr/>
          <p:nvPr/>
        </p:nvSpPr>
        <p:spPr>
          <a:xfrm>
            <a:off x="6409166" y="2198300"/>
            <a:ext cx="5247174" cy="1845245"/>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7" name="ZoneTexte 46"/>
          <p:cNvSpPr txBox="1"/>
          <p:nvPr/>
        </p:nvSpPr>
        <p:spPr>
          <a:xfrm>
            <a:off x="6755028" y="2189602"/>
            <a:ext cx="4930696" cy="1754326"/>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Alimentation</a:t>
            </a:r>
          </a:p>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Transport (essence, bus</a:t>
            </a:r>
            <a:r>
              <a:rPr lang="fr-FR" sz="2400" dirty="0" smtClean="0">
                <a:solidFill>
                  <a:srgbClr val="213B76"/>
                </a:solidFill>
                <a:latin typeface="Arial" panose="020B0604020202020204" pitchFamily="34" charset="0"/>
                <a:cs typeface="Arial" panose="020B0604020202020204" pitchFamily="34" charset="0"/>
              </a:rPr>
              <a: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Internet/téléphone </a:t>
            </a:r>
            <a:r>
              <a:rPr lang="fr-FR" sz="2400" dirty="0">
                <a:solidFill>
                  <a:srgbClr val="213B76"/>
                </a:solidFill>
                <a:latin typeface="Arial" panose="020B0604020202020204" pitchFamily="34" charset="0"/>
                <a:cs typeface="Arial" panose="020B0604020202020204" pitchFamily="34" charset="0"/>
              </a:rPr>
              <a:t>(</a:t>
            </a:r>
            <a:r>
              <a:rPr lang="fr-FR" sz="2400" dirty="0" smtClean="0">
                <a:solidFill>
                  <a:srgbClr val="213B76"/>
                </a:solidFill>
                <a:latin typeface="Arial" panose="020B0604020202020204" pitchFamily="34" charset="0"/>
                <a:cs typeface="Arial" panose="020B0604020202020204" pitchFamily="34" charset="0"/>
              </a:rPr>
              <a:t>hors forfait</a:t>
            </a:r>
            <a:r>
              <a:rPr lang="fr-FR" sz="2400" dirty="0">
                <a:solidFill>
                  <a:srgbClr val="213B76"/>
                </a:solidFill>
                <a:latin typeface="Arial" panose="020B0604020202020204" pitchFamily="34" charset="0"/>
                <a:cs typeface="Arial" panose="020B0604020202020204" pitchFamily="34" charset="0"/>
              </a:rPr>
              <a:t>)</a:t>
            </a:r>
          </a:p>
        </p:txBody>
      </p:sp>
      <p:sp>
        <p:nvSpPr>
          <p:cNvPr id="49" name="Rectangle à coins arrondis 48"/>
          <p:cNvSpPr/>
          <p:nvPr/>
        </p:nvSpPr>
        <p:spPr>
          <a:xfrm>
            <a:off x="6409166" y="4985880"/>
            <a:ext cx="5257571" cy="1242211"/>
          </a:xfrm>
          <a:prstGeom prst="roundRect">
            <a:avLst>
              <a:gd name="adj" fmla="val 0"/>
            </a:avLst>
          </a:prstGeom>
          <a:solidFill>
            <a:srgbClr val="F2F2F2"/>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1" name="ZoneTexte 30"/>
          <p:cNvSpPr txBox="1"/>
          <p:nvPr/>
        </p:nvSpPr>
        <p:spPr>
          <a:xfrm>
            <a:off x="6810183" y="5031006"/>
            <a:ext cx="2154771" cy="1131848"/>
          </a:xfrm>
          <a:prstGeom prst="rect">
            <a:avLst/>
          </a:prstGeom>
          <a:noFill/>
          <a:ln w="38100">
            <a:noFill/>
          </a:ln>
        </p:spPr>
        <p:txBody>
          <a:bodyPr wrap="square" rtlCol="0">
            <a:spAutoFit/>
          </a:bodyPr>
          <a:lstStyle/>
          <a:p>
            <a:pPr marL="342900" indent="-342900">
              <a:lnSpc>
                <a:spcPct val="150000"/>
              </a:lnSpc>
              <a:buSzPct val="125000"/>
              <a:buBlip>
                <a:blip r:embed="rId3"/>
              </a:buBlip>
            </a:pPr>
            <a:r>
              <a:rPr lang="fr-FR" sz="2400" dirty="0">
                <a:solidFill>
                  <a:srgbClr val="213B76"/>
                </a:solidFill>
                <a:latin typeface="Arial" panose="020B0604020202020204" pitchFamily="34" charset="0"/>
                <a:cs typeface="Arial" panose="020B0604020202020204" pitchFamily="34" charset="0"/>
              </a:rPr>
              <a:t>Habillement</a:t>
            </a:r>
          </a:p>
          <a:p>
            <a:pPr marL="342900" indent="-342900">
              <a:lnSpc>
                <a:spcPct val="150000"/>
              </a:lnSpc>
              <a:buSzPct val="125000"/>
              <a:buBlip>
                <a:blip r:embed="rId3"/>
              </a:buBlip>
            </a:pPr>
            <a:r>
              <a:rPr lang="fr-FR" sz="2400" dirty="0" smtClean="0">
                <a:solidFill>
                  <a:srgbClr val="213B76"/>
                </a:solidFill>
                <a:latin typeface="Arial" panose="020B0604020202020204" pitchFamily="34" charset="0"/>
                <a:cs typeface="Arial" panose="020B0604020202020204" pitchFamily="34" charset="0"/>
              </a:rPr>
              <a:t>Cadeaux</a:t>
            </a:r>
            <a:endParaRPr lang="fr-FR" sz="2400" dirty="0">
              <a:solidFill>
                <a:srgbClr val="213B76"/>
              </a:solidFill>
              <a:latin typeface="Arial" panose="020B0604020202020204" pitchFamily="34" charset="0"/>
              <a:cs typeface="Arial" panose="020B0604020202020204" pitchFamily="34" charset="0"/>
            </a:endParaRPr>
          </a:p>
        </p:txBody>
      </p:sp>
      <p:sp>
        <p:nvSpPr>
          <p:cNvPr id="51" name="ZoneTexte 50"/>
          <p:cNvSpPr txBox="1"/>
          <p:nvPr/>
        </p:nvSpPr>
        <p:spPr>
          <a:xfrm>
            <a:off x="9485751" y="5017706"/>
            <a:ext cx="2063991" cy="1200329"/>
          </a:xfrm>
          <a:prstGeom prst="rect">
            <a:avLst/>
          </a:prstGeom>
          <a:noFill/>
          <a:ln w="38100">
            <a:noFill/>
          </a:ln>
        </p:spPr>
        <p:txBody>
          <a:bodyPr wrap="square" rtlCol="0">
            <a:spAutoFit/>
          </a:bodyPr>
          <a:lstStyle/>
          <a:p>
            <a:pPr marL="342900" indent="-342900">
              <a:lnSpc>
                <a:spcPct val="150000"/>
              </a:lnSpc>
              <a:buBlip>
                <a:blip r:embed="rId3"/>
              </a:buBlip>
            </a:pPr>
            <a:r>
              <a:rPr lang="fr-FR" sz="2400" dirty="0">
                <a:solidFill>
                  <a:srgbClr val="213B76"/>
                </a:solidFill>
                <a:latin typeface="Arial" panose="020B0604020202020204" pitchFamily="34" charset="0"/>
                <a:cs typeface="Arial" panose="020B0604020202020204" pitchFamily="34" charset="0"/>
              </a:rPr>
              <a:t>Loisirs</a:t>
            </a:r>
          </a:p>
          <a:p>
            <a:pPr marL="342900" indent="-342900">
              <a:lnSpc>
                <a:spcPct val="150000"/>
              </a:lnSpc>
              <a:buBlip>
                <a:blip r:embed="rId3"/>
              </a:buBlip>
            </a:pPr>
            <a:r>
              <a:rPr lang="fr-FR" sz="2400" dirty="0" smtClean="0">
                <a:solidFill>
                  <a:srgbClr val="213B76"/>
                </a:solidFill>
                <a:latin typeface="Arial" panose="020B0604020202020204" pitchFamily="34" charset="0"/>
                <a:cs typeface="Arial" panose="020B0604020202020204" pitchFamily="34" charset="0"/>
              </a:rPr>
              <a:t>Vacances</a:t>
            </a:r>
            <a:endParaRPr lang="fr-FR" sz="2400" dirty="0">
              <a:solidFill>
                <a:srgbClr val="213B76"/>
              </a:solidFill>
              <a:latin typeface="Arial" panose="020B0604020202020204" pitchFamily="34" charset="0"/>
              <a:cs typeface="Arial" panose="020B0604020202020204" pitchFamily="34" charset="0"/>
            </a:endParaRPr>
          </a:p>
        </p:txBody>
      </p:sp>
      <p:pic>
        <p:nvPicPr>
          <p:cNvPr id="52" name="Image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
        <p:nvSpPr>
          <p:cNvPr id="21" name="Rectangle à coins arrondis 20"/>
          <p:cNvSpPr/>
          <p:nvPr/>
        </p:nvSpPr>
        <p:spPr>
          <a:xfrm>
            <a:off x="942560" y="1605314"/>
            <a:ext cx="480589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latin typeface="Arial" panose="020B0604020202020204" pitchFamily="34" charset="0"/>
                <a:cs typeface="Arial" panose="020B0604020202020204" pitchFamily="34" charset="0"/>
              </a:rPr>
              <a:t>Fixes (et régulières )</a:t>
            </a:r>
          </a:p>
        </p:txBody>
      </p:sp>
      <p:sp>
        <p:nvSpPr>
          <p:cNvPr id="22" name="Rectangle à coins arrondis 21"/>
          <p:cNvSpPr/>
          <p:nvPr/>
        </p:nvSpPr>
        <p:spPr>
          <a:xfrm>
            <a:off x="6409166" y="1590136"/>
            <a:ext cx="5247174"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prstClr val="white"/>
                </a:solidFill>
                <a:latin typeface="Arial" panose="020B0604020202020204" pitchFamily="34" charset="0"/>
                <a:cs typeface="Arial" panose="020B0604020202020204" pitchFamily="34" charset="0"/>
              </a:rPr>
              <a:t>Variables</a:t>
            </a:r>
            <a:r>
              <a:rPr lang="fr-FR" sz="2400" b="1" dirty="0" smtClean="0">
                <a:latin typeface="Arial" panose="020B0604020202020204" pitchFamily="34" charset="0"/>
                <a:cs typeface="Arial" panose="020B0604020202020204" pitchFamily="34" charset="0"/>
              </a:rPr>
              <a:t> </a:t>
            </a:r>
            <a:r>
              <a:rPr lang="fr-FR" sz="2400" b="1" dirty="0">
                <a:latin typeface="Arial" panose="020B0604020202020204" pitchFamily="34" charset="0"/>
                <a:cs typeface="Arial" panose="020B0604020202020204" pitchFamily="34" charset="0"/>
              </a:rPr>
              <a:t>(et régulières )</a:t>
            </a:r>
          </a:p>
        </p:txBody>
      </p:sp>
      <p:sp>
        <p:nvSpPr>
          <p:cNvPr id="23" name="Rectangle à coins arrondis 22"/>
          <p:cNvSpPr/>
          <p:nvPr/>
        </p:nvSpPr>
        <p:spPr>
          <a:xfrm>
            <a:off x="6409166" y="4386414"/>
            <a:ext cx="5257571" cy="583553"/>
          </a:xfrm>
          <a:prstGeom prst="roundRect">
            <a:avLst>
              <a:gd name="adj" fmla="val 0"/>
            </a:avLst>
          </a:prstGeom>
          <a:solidFill>
            <a:srgbClr val="C92360"/>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prstClr val="white"/>
                </a:solidFill>
                <a:latin typeface="Arial" panose="020B0604020202020204" pitchFamily="34" charset="0"/>
                <a:cs typeface="Arial" panose="020B0604020202020204" pitchFamily="34" charset="0"/>
              </a:rPr>
              <a:t>Occasionnelles</a:t>
            </a:r>
            <a:endParaRPr lang="fr-FR" sz="2400" b="1" dirty="0">
              <a:latin typeface="Arial" panose="020B0604020202020204" pitchFamily="34" charset="0"/>
              <a:cs typeface="Arial" panose="020B0604020202020204" pitchFamily="34" charset="0"/>
            </a:endParaRPr>
          </a:p>
        </p:txBody>
      </p:sp>
      <p:sp>
        <p:nvSpPr>
          <p:cNvPr id="19" name="Espace réservé du pied de page 4"/>
          <p:cNvSpPr>
            <a:spLocks noGrp="1"/>
          </p:cNvSpPr>
          <p:nvPr>
            <p:ph type="ftr" sz="quarter" idx="3"/>
          </p:nvPr>
        </p:nvSpPr>
        <p:spPr>
          <a:xfrm>
            <a:off x="8440615" y="6426925"/>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spTree>
    <p:extLst>
      <p:ext uri="{BB962C8B-B14F-4D97-AF65-F5344CB8AC3E}">
        <p14:creationId xmlns:p14="http://schemas.microsoft.com/office/powerpoint/2010/main" val="1426140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10" grpId="0"/>
      <p:bldP spid="46" grpId="0" animBg="1"/>
      <p:bldP spid="47" grpId="0"/>
      <p:bldP spid="49" grpId="0" animBg="1"/>
      <p:bldP spid="31" grpId="0"/>
      <p:bldP spid="51" grpId="0"/>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42258" y="365126"/>
            <a:ext cx="7448415" cy="646331"/>
          </a:xfrm>
        </p:spPr>
        <p:txBody>
          <a:bodyPr/>
          <a:lstStyle/>
          <a:p>
            <a:pPr marL="0" indent="0">
              <a:buNone/>
            </a:pPr>
            <a:r>
              <a:rPr lang="fr-FR" sz="4000" dirty="0" smtClean="0"/>
              <a:t>1. LE </a:t>
            </a:r>
            <a:r>
              <a:rPr lang="fr-FR" sz="4000" dirty="0"/>
              <a:t>BUDGET</a:t>
            </a:r>
          </a:p>
        </p:txBody>
      </p:sp>
      <p:sp>
        <p:nvSpPr>
          <p:cNvPr id="5" name="Espace réservé du numéro de diapositive 4"/>
          <p:cNvSpPr>
            <a:spLocks noGrp="1"/>
          </p:cNvSpPr>
          <p:nvPr>
            <p:ph type="sldNum" sz="quarter" idx="11"/>
          </p:nvPr>
        </p:nvSpPr>
        <p:spPr/>
        <p:txBody>
          <a:bodyPr/>
          <a:lstStyle/>
          <a:p>
            <a:fld id="{27A4C574-4D1E-4B89-9988-D081408D575C}" type="slidenum">
              <a:rPr lang="fr-FR" smtClean="0"/>
              <a:pPr/>
              <a:t>9</a:t>
            </a:fld>
            <a:endParaRPr lang="fr-FR" dirty="0"/>
          </a:p>
        </p:txBody>
      </p:sp>
      <p:sp>
        <p:nvSpPr>
          <p:cNvPr id="40" name="Rectangle à coins arrondis 39"/>
          <p:cNvSpPr/>
          <p:nvPr/>
        </p:nvSpPr>
        <p:spPr>
          <a:xfrm>
            <a:off x="9153909" y="287706"/>
            <a:ext cx="1571678" cy="540000"/>
          </a:xfrm>
          <a:prstGeom prst="roundRect">
            <a:avLst>
              <a:gd name="adj" fmla="val 0"/>
            </a:avLst>
          </a:prstGeom>
          <a:noFill/>
          <a:ln w="38100" cap="sq">
            <a:solidFill>
              <a:srgbClr val="E06F17"/>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1" name="ZoneTexte 40"/>
          <p:cNvSpPr txBox="1"/>
          <p:nvPr/>
        </p:nvSpPr>
        <p:spPr>
          <a:xfrm>
            <a:off x="9458686" y="304903"/>
            <a:ext cx="962123" cy="523220"/>
          </a:xfrm>
          <a:prstGeom prst="rect">
            <a:avLst/>
          </a:prstGeom>
          <a:noFill/>
          <a:ln>
            <a:noFill/>
          </a:ln>
        </p:spPr>
        <p:txBody>
          <a:bodyPr wrap="none" rtlCol="0">
            <a:spAutoFit/>
          </a:bodyPr>
          <a:lstStyle/>
          <a:p>
            <a:r>
              <a:rPr lang="fr-FR" sz="2800" b="1" dirty="0" smtClean="0">
                <a:solidFill>
                  <a:srgbClr val="E06F17"/>
                </a:solidFill>
                <a:latin typeface="Arial" panose="020B0604020202020204" pitchFamily="34" charset="0"/>
                <a:cs typeface="Arial" panose="020B0604020202020204" pitchFamily="34" charset="0"/>
              </a:rPr>
              <a:t>Quiz</a:t>
            </a:r>
            <a:endParaRPr lang="fr-FR" sz="2800" b="1" dirty="0">
              <a:solidFill>
                <a:srgbClr val="E06F17"/>
              </a:solidFill>
              <a:latin typeface="Arial" panose="020B0604020202020204" pitchFamily="34" charset="0"/>
              <a:cs typeface="Arial" panose="020B0604020202020204" pitchFamily="34" charset="0"/>
            </a:endParaRPr>
          </a:p>
        </p:txBody>
      </p:sp>
      <p:sp>
        <p:nvSpPr>
          <p:cNvPr id="26" name="Espace réservé du texte 4"/>
          <p:cNvSpPr txBox="1"/>
          <p:nvPr/>
        </p:nvSpPr>
        <p:spPr>
          <a:xfrm>
            <a:off x="1612254" y="1565255"/>
            <a:ext cx="10290266" cy="5232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a:spAutoFit/>
          </a:bodyPr>
          <a:lstStyle>
            <a:lvl1pPr>
              <a:defRPr sz="2500" b="1">
                <a:solidFill>
                  <a:srgbClr val="002060"/>
                </a:solidFill>
                <a:latin typeface="Arial"/>
                <a:ea typeface="Arial"/>
                <a:cs typeface="Arial"/>
                <a:sym typeface="Arial"/>
              </a:defRPr>
            </a:lvl1pPr>
          </a:lstStyle>
          <a:p>
            <a:r>
              <a:rPr lang="en-US" sz="2800" noProof="1">
                <a:solidFill>
                  <a:srgbClr val="C92360"/>
                </a:solidFill>
                <a:latin typeface="Arial" panose="020B0604020202020204" pitchFamily="34" charset="0"/>
                <a:cs typeface="Arial" panose="020B0604020202020204" pitchFamily="34" charset="0"/>
              </a:rPr>
              <a:t>Selon vous</a:t>
            </a:r>
            <a:r>
              <a:rPr sz="2800" dirty="0">
                <a:solidFill>
                  <a:srgbClr val="C92360"/>
                </a:solidFill>
                <a:latin typeface="Arial" panose="020B0604020202020204" pitchFamily="34" charset="0"/>
                <a:cs typeface="Arial" panose="020B0604020202020204" pitchFamily="34" charset="0"/>
              </a:rPr>
              <a:t>, sur </a:t>
            </a:r>
            <a:r>
              <a:rPr lang="en-US" sz="2800" noProof="1">
                <a:solidFill>
                  <a:srgbClr val="C92360"/>
                </a:solidFill>
                <a:latin typeface="Arial" panose="020B0604020202020204" pitchFamily="34" charset="0"/>
                <a:cs typeface="Arial" panose="020B0604020202020204" pitchFamily="34" charset="0"/>
              </a:rPr>
              <a:t>quelles</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dépenses peut-on</a:t>
            </a:r>
            <a:r>
              <a:rPr sz="2800" dirty="0">
                <a:solidFill>
                  <a:srgbClr val="C92360"/>
                </a:solidFill>
                <a:latin typeface="Arial" panose="020B0604020202020204" pitchFamily="34" charset="0"/>
                <a:cs typeface="Arial" panose="020B0604020202020204" pitchFamily="34" charset="0"/>
              </a:rPr>
              <a:t> </a:t>
            </a:r>
            <a:r>
              <a:rPr lang="en-US" sz="2800" noProof="1">
                <a:solidFill>
                  <a:srgbClr val="C92360"/>
                </a:solidFill>
                <a:latin typeface="Arial" panose="020B0604020202020204" pitchFamily="34" charset="0"/>
                <a:cs typeface="Arial" panose="020B0604020202020204" pitchFamily="34" charset="0"/>
              </a:rPr>
              <a:t>agir</a:t>
            </a:r>
            <a:r>
              <a:rPr sz="2800" dirty="0">
                <a:solidFill>
                  <a:srgbClr val="C92360"/>
                </a:solidFill>
                <a:latin typeface="Arial" panose="020B0604020202020204" pitchFamily="34" charset="0"/>
                <a:cs typeface="Arial" panose="020B0604020202020204" pitchFamily="34" charset="0"/>
              </a:rPr>
              <a:t> </a:t>
            </a:r>
            <a:r>
              <a:rPr lang="fr-FR" sz="2800" dirty="0">
                <a:solidFill>
                  <a:srgbClr val="C92360"/>
                </a:solidFill>
                <a:latin typeface="Arial" panose="020B0604020202020204" pitchFamily="34" charset="0"/>
                <a:cs typeface="Arial" panose="020B0604020202020204" pitchFamily="34" charset="0"/>
              </a:rPr>
              <a:t>facilement </a:t>
            </a:r>
            <a:r>
              <a:rPr sz="2800" dirty="0">
                <a:solidFill>
                  <a:srgbClr val="C92360"/>
                </a:solidFill>
                <a:latin typeface="Arial" panose="020B0604020202020204" pitchFamily="34" charset="0"/>
                <a:cs typeface="Arial" panose="020B0604020202020204" pitchFamily="34" charset="0"/>
              </a:rPr>
              <a:t>?</a:t>
            </a:r>
          </a:p>
        </p:txBody>
      </p:sp>
      <p:pic>
        <p:nvPicPr>
          <p:cNvPr id="27" name="Espace réservé du contenu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1790" y="1531609"/>
            <a:ext cx="882960" cy="662220"/>
          </a:xfrm>
          <a:prstGeom prst="rect">
            <a:avLst/>
          </a:prstGeom>
        </p:spPr>
      </p:pic>
      <p:sp>
        <p:nvSpPr>
          <p:cNvPr id="28" name="Rectangle à coins arrondis 27"/>
          <p:cNvSpPr/>
          <p:nvPr/>
        </p:nvSpPr>
        <p:spPr>
          <a:xfrm>
            <a:off x="823141" y="2485722"/>
            <a:ext cx="10916555" cy="3614774"/>
          </a:xfrm>
          <a:prstGeom prst="roundRect">
            <a:avLst>
              <a:gd name="adj" fmla="val 0"/>
            </a:avLst>
          </a:prstGeom>
          <a:solidFill>
            <a:srgbClr val="F2F2F2"/>
          </a:solidFill>
          <a:ln w="28575">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37" name="Groupe 36"/>
          <p:cNvGrpSpPr/>
          <p:nvPr/>
        </p:nvGrpSpPr>
        <p:grpSpPr>
          <a:xfrm>
            <a:off x="1177132" y="5071377"/>
            <a:ext cx="2011247" cy="634049"/>
            <a:chOff x="1452163" y="4107210"/>
            <a:chExt cx="2011247" cy="634049"/>
          </a:xfrm>
        </p:grpSpPr>
        <p:sp>
          <p:nvSpPr>
            <p:cNvPr id="38" name="Rectangle à coins arrondis 37"/>
            <p:cNvSpPr/>
            <p:nvPr/>
          </p:nvSpPr>
          <p:spPr>
            <a:xfrm>
              <a:off x="1536269" y="4107210"/>
              <a:ext cx="184303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2" name="ZoneTexte 14"/>
            <p:cNvSpPr txBox="1"/>
            <p:nvPr/>
          </p:nvSpPr>
          <p:spPr>
            <a:xfrm>
              <a:off x="1452163" y="4193404"/>
              <a:ext cx="2011247" cy="461661"/>
            </a:xfrm>
            <a:prstGeom prst="rect">
              <a:avLst/>
            </a:prstGeom>
            <a:noFill/>
            <a:ln w="381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Transports</a:t>
              </a:r>
            </a:p>
          </p:txBody>
        </p:sp>
      </p:grpSp>
      <p:sp>
        <p:nvSpPr>
          <p:cNvPr id="30" name="Rectangle à coins arrondis 29"/>
          <p:cNvSpPr/>
          <p:nvPr/>
        </p:nvSpPr>
        <p:spPr>
          <a:xfrm>
            <a:off x="1360793" y="2845604"/>
            <a:ext cx="212010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2" name="ZoneTexte 7"/>
          <p:cNvSpPr txBox="1"/>
          <p:nvPr/>
        </p:nvSpPr>
        <p:spPr>
          <a:xfrm>
            <a:off x="1584788" y="2931798"/>
            <a:ext cx="1678067"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Électricité</a:t>
            </a:r>
            <a:r>
              <a:rPr dirty="0">
                <a:solidFill>
                  <a:srgbClr val="213B76"/>
                </a:solidFill>
                <a:latin typeface="Myriad Pro" panose="020B0503030403020204"/>
              </a:rPr>
              <a:t> </a:t>
            </a:r>
          </a:p>
        </p:txBody>
      </p:sp>
      <p:sp>
        <p:nvSpPr>
          <p:cNvPr id="35" name="Rectangle à coins arrondis 34"/>
          <p:cNvSpPr/>
          <p:nvPr/>
        </p:nvSpPr>
        <p:spPr>
          <a:xfrm>
            <a:off x="3496389" y="3967331"/>
            <a:ext cx="4299270"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6" name="ZoneTexte 4"/>
          <p:cNvSpPr txBox="1"/>
          <p:nvPr/>
        </p:nvSpPr>
        <p:spPr>
          <a:xfrm>
            <a:off x="3606561" y="4062278"/>
            <a:ext cx="4078926"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lang="en-US" noProof="1">
                <a:solidFill>
                  <a:srgbClr val="213B76"/>
                </a:solidFill>
                <a:latin typeface="Arial" panose="020B0604020202020204" pitchFamily="34" charset="0"/>
                <a:cs typeface="Arial" panose="020B0604020202020204" pitchFamily="34" charset="0"/>
              </a:rPr>
              <a:t>Loisirs – sorties – cadeaux </a:t>
            </a:r>
          </a:p>
        </p:txBody>
      </p:sp>
      <p:sp>
        <p:nvSpPr>
          <p:cNvPr id="52" name="Rectangle à coins arrondis 51"/>
          <p:cNvSpPr/>
          <p:nvPr/>
        </p:nvSpPr>
        <p:spPr>
          <a:xfrm>
            <a:off x="4828820" y="2845604"/>
            <a:ext cx="1891421"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3" name="ZoneTexte 5"/>
          <p:cNvSpPr txBox="1"/>
          <p:nvPr/>
        </p:nvSpPr>
        <p:spPr>
          <a:xfrm>
            <a:off x="4734621" y="2886808"/>
            <a:ext cx="1911124"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Chauffage</a:t>
            </a:r>
          </a:p>
        </p:txBody>
      </p:sp>
      <p:sp>
        <p:nvSpPr>
          <p:cNvPr id="55" name="Rectangle à coins arrondis 54"/>
          <p:cNvSpPr/>
          <p:nvPr/>
        </p:nvSpPr>
        <p:spPr>
          <a:xfrm>
            <a:off x="8068168" y="2812438"/>
            <a:ext cx="3127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6" name="ZoneTexte 12"/>
          <p:cNvSpPr txBox="1"/>
          <p:nvPr/>
        </p:nvSpPr>
        <p:spPr>
          <a:xfrm>
            <a:off x="8112440" y="2898631"/>
            <a:ext cx="3065945"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en-US" noProof="1">
                <a:solidFill>
                  <a:srgbClr val="213B76"/>
                </a:solidFill>
                <a:latin typeface="Arial" panose="020B0604020202020204" pitchFamily="34" charset="0"/>
                <a:cs typeface="Arial" panose="020B0604020202020204" pitchFamily="34" charset="0"/>
              </a:rPr>
              <a:t>Forfait téléphonique</a:t>
            </a:r>
          </a:p>
        </p:txBody>
      </p:sp>
      <p:sp>
        <p:nvSpPr>
          <p:cNvPr id="58" name="Rectangle à coins arrondis 57"/>
          <p:cNvSpPr/>
          <p:nvPr/>
        </p:nvSpPr>
        <p:spPr>
          <a:xfrm>
            <a:off x="4211523" y="5069196"/>
            <a:ext cx="3870284"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9" name="ZoneTexte 58"/>
          <p:cNvSpPr txBox="1"/>
          <p:nvPr/>
        </p:nvSpPr>
        <p:spPr>
          <a:xfrm>
            <a:off x="4294077" y="5155390"/>
            <a:ext cx="3705176" cy="461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t">
            <a:spAutoFit/>
          </a:bodyPr>
          <a:lstStyle/>
          <a:p>
            <a:pPr algn="ctr" hangingPunct="0"/>
            <a:r>
              <a:rPr lang="fr-FR" sz="2400" b="1" dirty="0">
                <a:solidFill>
                  <a:srgbClr val="213B76"/>
                </a:solidFill>
                <a:latin typeface="Arial" panose="020B0604020202020204" pitchFamily="34" charset="0"/>
                <a:cs typeface="Arial" panose="020B0604020202020204" pitchFamily="34" charset="0"/>
                <a:sym typeface="Helvetica"/>
              </a:rPr>
              <a:t>Vêtements – chaussures </a:t>
            </a:r>
          </a:p>
        </p:txBody>
      </p:sp>
      <p:sp>
        <p:nvSpPr>
          <p:cNvPr id="61" name="Rectangle à coins arrondis 60"/>
          <p:cNvSpPr/>
          <p:nvPr/>
        </p:nvSpPr>
        <p:spPr>
          <a:xfrm>
            <a:off x="8333437" y="3967331"/>
            <a:ext cx="2563588"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p>
        </p:txBody>
      </p:sp>
      <p:sp>
        <p:nvSpPr>
          <p:cNvPr id="62" name="ZoneTexte 11"/>
          <p:cNvSpPr txBox="1"/>
          <p:nvPr/>
        </p:nvSpPr>
        <p:spPr>
          <a:xfrm>
            <a:off x="8475357" y="4053525"/>
            <a:ext cx="2279748"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dirty="0">
                <a:solidFill>
                  <a:srgbClr val="213B76"/>
                </a:solidFill>
                <a:latin typeface="Arial" panose="020B0604020202020204" pitchFamily="34" charset="0"/>
                <a:cs typeface="Arial" panose="020B0604020202020204" pitchFamily="34" charset="0"/>
              </a:rPr>
              <a:t>Alimentation</a:t>
            </a:r>
          </a:p>
        </p:txBody>
      </p:sp>
      <p:sp>
        <p:nvSpPr>
          <p:cNvPr id="67" name="Rectangle à coins arrondis 66"/>
          <p:cNvSpPr/>
          <p:nvPr/>
        </p:nvSpPr>
        <p:spPr>
          <a:xfrm>
            <a:off x="9189058" y="5055838"/>
            <a:ext cx="1867456"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8" name="ZoneTexte 8"/>
          <p:cNvSpPr txBox="1"/>
          <p:nvPr/>
        </p:nvSpPr>
        <p:spPr>
          <a:xfrm>
            <a:off x="9363649" y="5142032"/>
            <a:ext cx="1518274"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pPr algn="ctr"/>
            <a:r>
              <a:rPr lang="fr-FR" dirty="0">
                <a:solidFill>
                  <a:srgbClr val="213B76"/>
                </a:solidFill>
                <a:latin typeface="Arial" panose="020B0604020202020204" pitchFamily="34" charset="0"/>
                <a:cs typeface="Arial" panose="020B0604020202020204" pitchFamily="34" charset="0"/>
              </a:rPr>
              <a:t>Énergie</a:t>
            </a:r>
            <a:endParaRPr dirty="0">
              <a:solidFill>
                <a:srgbClr val="213B76"/>
              </a:solidFill>
              <a:latin typeface="Arial" panose="020B0604020202020204" pitchFamily="34" charset="0"/>
              <a:cs typeface="Arial" panose="020B0604020202020204" pitchFamily="34" charset="0"/>
            </a:endParaRPr>
          </a:p>
        </p:txBody>
      </p:sp>
      <p:sp>
        <p:nvSpPr>
          <p:cNvPr id="43" name="Rectangle à coins arrondis 42"/>
          <p:cNvSpPr/>
          <p:nvPr/>
        </p:nvSpPr>
        <p:spPr>
          <a:xfrm>
            <a:off x="1612254" y="3967331"/>
            <a:ext cx="1095022" cy="634049"/>
          </a:xfrm>
          <a:prstGeom prst="roundRect">
            <a:avLst>
              <a:gd name="adj" fmla="val 0"/>
            </a:avLst>
          </a:prstGeom>
          <a:solidFill>
            <a:schemeClr val="bg1"/>
          </a:solidFill>
          <a:ln w="38100">
            <a:solidFill>
              <a:srgbClr val="C923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4" name="ZoneTexte 8"/>
          <p:cNvSpPr txBox="1"/>
          <p:nvPr/>
        </p:nvSpPr>
        <p:spPr>
          <a:xfrm>
            <a:off x="1813649" y="4053525"/>
            <a:ext cx="692232"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b="1">
                <a:solidFill>
                  <a:srgbClr val="002060"/>
                </a:solidFill>
                <a:latin typeface="Arial"/>
                <a:ea typeface="Arial"/>
                <a:cs typeface="Arial"/>
                <a:sym typeface="Arial"/>
              </a:defRPr>
            </a:lvl1pPr>
          </a:lstStyle>
          <a:p>
            <a:r>
              <a:rPr dirty="0">
                <a:solidFill>
                  <a:srgbClr val="213B76"/>
                </a:solidFill>
                <a:latin typeface="Arial" panose="020B0604020202020204" pitchFamily="34" charset="0"/>
                <a:cs typeface="Arial" panose="020B0604020202020204" pitchFamily="34" charset="0"/>
              </a:rPr>
              <a:t>Eau</a:t>
            </a:r>
          </a:p>
        </p:txBody>
      </p:sp>
      <p:sp>
        <p:nvSpPr>
          <p:cNvPr id="39" name="Espace réservé du pied de page 4"/>
          <p:cNvSpPr>
            <a:spLocks noGrp="1"/>
          </p:cNvSpPr>
          <p:nvPr>
            <p:ph type="ftr" sz="quarter" idx="3"/>
          </p:nvPr>
        </p:nvSpPr>
        <p:spPr>
          <a:xfrm>
            <a:off x="8475357" y="6428243"/>
            <a:ext cx="2749898" cy="285839"/>
          </a:xfrm>
          <a:prstGeom prst="rect">
            <a:avLst/>
          </a:prstGeom>
          <a:ln>
            <a:solidFill>
              <a:srgbClr val="726F6D"/>
            </a:solidFill>
            <a:prstDash val="sysDot"/>
          </a:ln>
        </p:spPr>
        <p:txBody>
          <a:bodyPr vert="horz" lIns="91440" tIns="45720" rIns="91440" bIns="45720" rtlCol="0" anchor="ctr"/>
          <a:lstStyle>
            <a:lvl1pPr algn="ctr">
              <a:defRPr sz="1200">
                <a:solidFill>
                  <a:srgbClr val="213B76"/>
                </a:solidFill>
              </a:defRPr>
            </a:lvl1pPr>
          </a:lstStyle>
          <a:p>
            <a:r>
              <a:rPr lang="fr-FR" dirty="0" smtClean="0"/>
              <a:t>Passeport EDUCFI – collège</a:t>
            </a:r>
            <a:endParaRPr lang="fr-FR" dirty="0"/>
          </a:p>
        </p:txBody>
      </p:sp>
      <p:pic>
        <p:nvPicPr>
          <p:cNvPr id="31" name="Imag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7568" y="230599"/>
            <a:ext cx="740496" cy="970784"/>
          </a:xfrm>
          <a:prstGeom prst="rect">
            <a:avLst/>
          </a:prstGeom>
        </p:spPr>
      </p:pic>
    </p:spTree>
    <p:extLst>
      <p:ext uri="{BB962C8B-B14F-4D97-AF65-F5344CB8AC3E}">
        <p14:creationId xmlns:p14="http://schemas.microsoft.com/office/powerpoint/2010/main" val="409385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2" grpId="0"/>
      <p:bldP spid="35" grpId="0" animBg="1"/>
      <p:bldP spid="36" grpId="0"/>
      <p:bldP spid="52" grpId="0" animBg="1"/>
      <p:bldP spid="53" grpId="0"/>
      <p:bldP spid="55" grpId="0" animBg="1"/>
      <p:bldP spid="56" grpId="0"/>
      <p:bldP spid="58" grpId="0" animBg="1"/>
      <p:bldP spid="59" grpId="0"/>
      <p:bldP spid="61" grpId="0" animBg="1"/>
      <p:bldP spid="62" grpId="0"/>
      <p:bldP spid="67" grpId="0" animBg="1"/>
      <p:bldP spid="68" grpId="0"/>
      <p:bldP spid="43" grpId="0" animBg="1"/>
      <p:bldP spid="44"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spAutoFit/>
      </a:bodyPr>
      <a:lstStyle>
        <a:defPPr>
          <a:defRPr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10532</TotalTime>
  <Words>2146</Words>
  <Application>Microsoft Office PowerPoint</Application>
  <PresentationFormat>Personnalisé</PresentationFormat>
  <Paragraphs>1184</Paragraphs>
  <Slides>40</Slides>
  <Notes>40</Notes>
  <HiddenSlides>0</HiddenSlides>
  <MMClips>0</MMClips>
  <ScaleCrop>false</ScaleCrop>
  <HeadingPairs>
    <vt:vector size="4" baseType="variant">
      <vt:variant>
        <vt:lpstr>Thème</vt:lpstr>
      </vt:variant>
      <vt:variant>
        <vt:i4>1</vt:i4>
      </vt:variant>
      <vt:variant>
        <vt:lpstr>Titres des diapositives</vt:lpstr>
      </vt:variant>
      <vt:variant>
        <vt:i4>40</vt:i4>
      </vt:variant>
    </vt:vector>
  </HeadingPairs>
  <TitlesOfParts>
    <vt:vector size="41" baseType="lpstr">
      <vt:lpstr>Thème Office</vt:lpstr>
      <vt:lpstr>LE PASSEPORT D’ÉDUCATION  BUDGÉTAIRE ET FINANCIÈRE</vt:lpstr>
      <vt:lpstr>SOMMAIRE</vt:lpstr>
      <vt:lpstr>Présentation PowerPoint</vt:lpstr>
      <vt:lpstr>Présentation PowerPoint</vt:lpstr>
      <vt:lpstr>1. LE BUDGET</vt:lpstr>
      <vt:lpstr>1. LE BUDGET</vt:lpstr>
      <vt:lpstr>1. LE BUDGET</vt:lpstr>
      <vt:lpstr>1. LE BUDGET</vt:lpstr>
      <vt:lpstr>1. LE BUDGET</vt:lpstr>
      <vt:lpstr>1. LE BUDGET</vt:lpstr>
      <vt:lpstr>1. LE BUDGET</vt:lpstr>
      <vt:lpstr>1. LE BUDGET</vt:lpstr>
      <vt:lpstr>Présentation PowerPoint</vt:lpstr>
      <vt:lpstr>2. LE COMPTE BANCAIRE</vt:lpstr>
      <vt:lpstr>2. LE COMPTE BANCAIRE</vt:lpstr>
      <vt:lpstr>2. LE COMPTE BANCAIRE</vt:lpstr>
      <vt:lpstr>Présentation PowerPoint</vt:lpstr>
      <vt:lpstr>Présentation PowerPoint</vt:lpstr>
      <vt:lpstr>3. L’ÉPARGNE</vt:lpstr>
      <vt:lpstr>3. L’ÉPARGNE</vt:lpstr>
      <vt:lpstr>3. QU’EST CE QU’UN TAUX D’INTÉRÊT ?</vt:lpstr>
      <vt:lpstr>3. </vt:lpstr>
      <vt:lpstr>Présentation PowerPoint</vt:lpstr>
      <vt:lpstr>4. LE CRÉDIT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6. LES ARNAQUES</vt:lpstr>
      <vt:lpstr>POUR CONCLURE</vt:lpstr>
      <vt:lpstr>Présentation PowerPoint</vt:lpstr>
      <vt:lpstr>LEXIQUE FINANCIER</vt:lpstr>
      <vt:lpstr>PANORAMA DES PAIEMENTS SCRIPTURAUX</vt:lpstr>
      <vt:lpstr>LES MOYENS DE PAIEMENT  </vt:lpstr>
      <vt:lpstr>LES MOYENS DE PAIEMENT  </vt:lpstr>
      <vt:lpstr>LE PASSEPORT D’ÉDUCATION  BUDGÉTAIRE ET FINANCIÈRE      est réalisé en partenariat par :</vt:lpstr>
    </vt:vector>
  </TitlesOfParts>
  <Company>Banque de France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VIZENKOV Béatrice (DGSER DEF)</dc:creator>
  <cp:lastModifiedBy>dir-adjoint</cp:lastModifiedBy>
  <cp:revision>936</cp:revision>
  <cp:lastPrinted>2024-08-07T07:45:34Z</cp:lastPrinted>
  <dcterms:created xsi:type="dcterms:W3CDTF">2024-05-22T12:11:31Z</dcterms:created>
  <dcterms:modified xsi:type="dcterms:W3CDTF">2025-03-04T10:21:08Z</dcterms:modified>
</cp:coreProperties>
</file>