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1" r:id="rId2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9" r:id="rId11"/>
    <p:sldId id="272" r:id="rId12"/>
    <p:sldId id="264" r:id="rId13"/>
    <p:sldId id="265" r:id="rId14"/>
    <p:sldId id="266" r:id="rId15"/>
    <p:sldId id="270" r:id="rId16"/>
    <p:sldId id="267" r:id="rId17"/>
    <p:sldId id="268" r:id="rId18"/>
    <p:sldId id="271" r:id="rId19"/>
  </p:sldIdLst>
  <p:sldSz cx="12192000" cy="6858000"/>
  <p:notesSz cx="7104063" cy="10234613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462" y="108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/>
          <a:lstStyle/>
          <a:p>
            <a:endParaRPr lang="fr-FR"/>
          </a:p>
        </p:txBody>
      </p:sp>
      <p:sp>
        <p:nvSpPr>
          <p:cNvPr id="26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/>
          <a:lstStyle/>
          <a:p>
            <a:endParaRPr lang="fr-FR"/>
          </a:p>
        </p:txBody>
      </p:sp>
      <p:sp>
        <p:nvSpPr>
          <p:cNvPr id="27" name="PlaceHolder 3"/>
          <p:cNvSpPr>
            <a:spLocks noGrp="1"/>
          </p:cNvSpPr>
          <p:nvPr>
            <p:ph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/>
          <a:lstStyle/>
          <a:p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/>
          <a:lstStyle/>
          <a:p>
            <a:endParaRPr lang="fr-FR"/>
          </a:p>
        </p:txBody>
      </p:sp>
      <p:sp>
        <p:nvSpPr>
          <p:cNvPr id="29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/>
          <a:lstStyle/>
          <a:p>
            <a:endParaRPr lang="fr-FR"/>
          </a:p>
        </p:txBody>
      </p:sp>
      <p:sp>
        <p:nvSpPr>
          <p:cNvPr id="30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/>
          <a:lstStyle/>
          <a:p>
            <a:endParaRPr lang="fr-FR"/>
          </a:p>
        </p:txBody>
      </p:sp>
      <p:sp>
        <p:nvSpPr>
          <p:cNvPr id="31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/>
          <a:lstStyle/>
          <a:p>
            <a:endParaRPr lang="fr-FR"/>
          </a:p>
        </p:txBody>
      </p:sp>
      <p:sp>
        <p:nvSpPr>
          <p:cNvPr id="32" name="PlaceHolder 5"/>
          <p:cNvSpPr>
            <a:spLocks noGrp="1"/>
          </p:cNvSpPr>
          <p:nvPr>
            <p:ph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/>
          <a:lstStyle/>
          <a:p>
            <a:endParaRPr lang="fr-FR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/>
          <a:lstStyle/>
          <a:p>
            <a:endParaRPr lang="fr-FR"/>
          </a:p>
        </p:txBody>
      </p:sp>
      <p:sp>
        <p:nvSpPr>
          <p:cNvPr id="34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/>
          <a:lstStyle/>
          <a:p>
            <a:endParaRPr lang="fr-FR"/>
          </a:p>
        </p:txBody>
      </p:sp>
      <p:sp>
        <p:nvSpPr>
          <p:cNvPr id="35" name="PlaceHolder 3"/>
          <p:cNvSpPr>
            <a:spLocks noGrp="1"/>
          </p:cNvSpPr>
          <p:nvPr>
            <p:ph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/>
          <a:lstStyle/>
          <a:p>
            <a:endParaRPr lang="fr-FR"/>
          </a:p>
        </p:txBody>
      </p:sp>
      <p:sp>
        <p:nvSpPr>
          <p:cNvPr id="36" name="PlaceHolder 4"/>
          <p:cNvSpPr>
            <a:spLocks noGrp="1"/>
          </p:cNvSpPr>
          <p:nvPr>
            <p:ph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/>
          <a:lstStyle/>
          <a:p>
            <a:endParaRPr lang="fr-FR"/>
          </a:p>
        </p:txBody>
      </p:sp>
      <p:sp>
        <p:nvSpPr>
          <p:cNvPr id="37" name="PlaceHolder 5"/>
          <p:cNvSpPr>
            <a:spLocks noGrp="1"/>
          </p:cNvSpPr>
          <p:nvPr>
            <p:ph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/>
          <a:lstStyle/>
          <a:p>
            <a:endParaRPr lang="fr-FR"/>
          </a:p>
        </p:txBody>
      </p:sp>
      <p:sp>
        <p:nvSpPr>
          <p:cNvPr id="38" name="PlaceHolder 6"/>
          <p:cNvSpPr>
            <a:spLocks noGrp="1"/>
          </p:cNvSpPr>
          <p:nvPr>
            <p:ph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/>
          <a:lstStyle/>
          <a:p>
            <a:endParaRPr lang="fr-FR"/>
          </a:p>
        </p:txBody>
      </p:sp>
      <p:sp>
        <p:nvSpPr>
          <p:cNvPr id="39" name="PlaceHolder 7"/>
          <p:cNvSpPr>
            <a:spLocks noGrp="1"/>
          </p:cNvSpPr>
          <p:nvPr>
            <p:ph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/>
          <a:lstStyle/>
          <a:p>
            <a:endParaRPr lang="fr-FR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/>
          <a:lstStyle/>
          <a:p>
            <a:endParaRPr lang="fr-FR"/>
          </a:p>
        </p:txBody>
      </p:sp>
      <p:sp>
        <p:nvSpPr>
          <p:cNvPr id="45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/>
          <a:p>
            <a:endParaRPr lang="fr-FR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/>
          <a:lstStyle/>
          <a:p>
            <a:endParaRPr lang="fr-FR"/>
          </a:p>
        </p:txBody>
      </p:sp>
      <p:sp>
        <p:nvSpPr>
          <p:cNvPr id="47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/>
          <a:lstStyle/>
          <a:p>
            <a:endParaRPr lang="fr-FR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/>
          <a:lstStyle/>
          <a:p>
            <a:endParaRPr lang="fr-FR"/>
          </a:p>
        </p:txBody>
      </p:sp>
      <p:sp>
        <p:nvSpPr>
          <p:cNvPr id="49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/>
          <a:lstStyle/>
          <a:p>
            <a:endParaRPr lang="fr-FR"/>
          </a:p>
        </p:txBody>
      </p:sp>
      <p:sp>
        <p:nvSpPr>
          <p:cNvPr id="50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/>
          <a:lstStyle/>
          <a:p>
            <a:endParaRPr lang="fr-FR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/>
          <a:lstStyle/>
          <a:p>
            <a:endParaRPr lang="fr-FR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/>
          <a:p>
            <a:endParaRPr lang="fr-FR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/>
          <a:lstStyle/>
          <a:p>
            <a:endParaRPr lang="fr-FR"/>
          </a:p>
        </p:txBody>
      </p:sp>
      <p:sp>
        <p:nvSpPr>
          <p:cNvPr id="54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/>
          <a:lstStyle/>
          <a:p>
            <a:endParaRPr lang="fr-FR"/>
          </a:p>
        </p:txBody>
      </p:sp>
      <p:sp>
        <p:nvSpPr>
          <p:cNvPr id="55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/>
          <a:lstStyle/>
          <a:p>
            <a:endParaRPr lang="fr-FR"/>
          </a:p>
        </p:txBody>
      </p:sp>
      <p:sp>
        <p:nvSpPr>
          <p:cNvPr id="56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/>
          <a:lstStyle/>
          <a:p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/>
          <a:lstStyle/>
          <a:p>
            <a:endParaRPr lang="fr-FR"/>
          </a:p>
        </p:txBody>
      </p:sp>
      <p:sp>
        <p:nvSpPr>
          <p:cNvPr id="5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/>
          <a:p>
            <a:endParaRPr lang="fr-FR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/>
          <a:lstStyle/>
          <a:p>
            <a:endParaRPr lang="fr-FR"/>
          </a:p>
        </p:txBody>
      </p:sp>
      <p:sp>
        <p:nvSpPr>
          <p:cNvPr id="58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/>
          <a:lstStyle/>
          <a:p>
            <a:endParaRPr lang="fr-FR"/>
          </a:p>
        </p:txBody>
      </p:sp>
      <p:sp>
        <p:nvSpPr>
          <p:cNvPr id="59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/>
          <a:lstStyle/>
          <a:p>
            <a:endParaRPr lang="fr-FR"/>
          </a:p>
        </p:txBody>
      </p:sp>
      <p:sp>
        <p:nvSpPr>
          <p:cNvPr id="60" name="PlaceHolder 4"/>
          <p:cNvSpPr>
            <a:spLocks noGrp="1"/>
          </p:cNvSpPr>
          <p:nvPr>
            <p:ph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/>
          <a:lstStyle/>
          <a:p>
            <a:endParaRPr lang="fr-FR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/>
          <a:lstStyle/>
          <a:p>
            <a:endParaRPr lang="fr-FR"/>
          </a:p>
        </p:txBody>
      </p:sp>
      <p:sp>
        <p:nvSpPr>
          <p:cNvPr id="62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/>
          <a:lstStyle/>
          <a:p>
            <a:endParaRPr lang="fr-FR"/>
          </a:p>
        </p:txBody>
      </p:sp>
      <p:sp>
        <p:nvSpPr>
          <p:cNvPr id="63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/>
          <a:lstStyle/>
          <a:p>
            <a:endParaRPr lang="fr-FR"/>
          </a:p>
        </p:txBody>
      </p:sp>
      <p:sp>
        <p:nvSpPr>
          <p:cNvPr id="64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/>
          <a:lstStyle/>
          <a:p>
            <a:endParaRPr lang="fr-FR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/>
          <a:lstStyle/>
          <a:p>
            <a:endParaRPr lang="fr-FR"/>
          </a:p>
        </p:txBody>
      </p:sp>
      <p:sp>
        <p:nvSpPr>
          <p:cNvPr id="66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/>
          <a:lstStyle/>
          <a:p>
            <a:endParaRPr lang="fr-FR"/>
          </a:p>
        </p:txBody>
      </p:sp>
      <p:sp>
        <p:nvSpPr>
          <p:cNvPr id="67" name="PlaceHolder 3"/>
          <p:cNvSpPr>
            <a:spLocks noGrp="1"/>
          </p:cNvSpPr>
          <p:nvPr>
            <p:ph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/>
          <a:lstStyle/>
          <a:p>
            <a:endParaRPr lang="fr-FR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/>
          <a:lstStyle/>
          <a:p>
            <a:endParaRPr lang="fr-FR"/>
          </a:p>
        </p:txBody>
      </p:sp>
      <p:sp>
        <p:nvSpPr>
          <p:cNvPr id="69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/>
          <a:lstStyle/>
          <a:p>
            <a:endParaRPr lang="fr-FR"/>
          </a:p>
        </p:txBody>
      </p:sp>
      <p:sp>
        <p:nvSpPr>
          <p:cNvPr id="70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/>
          <a:lstStyle/>
          <a:p>
            <a:endParaRPr lang="fr-FR"/>
          </a:p>
        </p:txBody>
      </p:sp>
      <p:sp>
        <p:nvSpPr>
          <p:cNvPr id="71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/>
          <a:lstStyle/>
          <a:p>
            <a:endParaRPr lang="fr-FR"/>
          </a:p>
        </p:txBody>
      </p:sp>
      <p:sp>
        <p:nvSpPr>
          <p:cNvPr id="72" name="PlaceHolder 5"/>
          <p:cNvSpPr>
            <a:spLocks noGrp="1"/>
          </p:cNvSpPr>
          <p:nvPr>
            <p:ph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/>
          <a:lstStyle/>
          <a:p>
            <a:endParaRPr lang="fr-FR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/>
          <a:lstStyle/>
          <a:p>
            <a:endParaRPr lang="fr-FR"/>
          </a:p>
        </p:txBody>
      </p:sp>
      <p:sp>
        <p:nvSpPr>
          <p:cNvPr id="74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/>
          <a:lstStyle/>
          <a:p>
            <a:endParaRPr lang="fr-FR"/>
          </a:p>
        </p:txBody>
      </p:sp>
      <p:sp>
        <p:nvSpPr>
          <p:cNvPr id="75" name="PlaceHolder 3"/>
          <p:cNvSpPr>
            <a:spLocks noGrp="1"/>
          </p:cNvSpPr>
          <p:nvPr>
            <p:ph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/>
          <a:lstStyle/>
          <a:p>
            <a:endParaRPr lang="fr-FR"/>
          </a:p>
        </p:txBody>
      </p:sp>
      <p:sp>
        <p:nvSpPr>
          <p:cNvPr id="76" name="PlaceHolder 4"/>
          <p:cNvSpPr>
            <a:spLocks noGrp="1"/>
          </p:cNvSpPr>
          <p:nvPr>
            <p:ph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/>
          <a:lstStyle/>
          <a:p>
            <a:endParaRPr lang="fr-FR"/>
          </a:p>
        </p:txBody>
      </p:sp>
      <p:sp>
        <p:nvSpPr>
          <p:cNvPr id="77" name="PlaceHolder 5"/>
          <p:cNvSpPr>
            <a:spLocks noGrp="1"/>
          </p:cNvSpPr>
          <p:nvPr>
            <p:ph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/>
          <a:lstStyle/>
          <a:p>
            <a:endParaRPr lang="fr-FR"/>
          </a:p>
        </p:txBody>
      </p:sp>
      <p:sp>
        <p:nvSpPr>
          <p:cNvPr id="78" name="PlaceHolder 6"/>
          <p:cNvSpPr>
            <a:spLocks noGrp="1"/>
          </p:cNvSpPr>
          <p:nvPr>
            <p:ph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/>
          <a:lstStyle/>
          <a:p>
            <a:endParaRPr lang="fr-FR"/>
          </a:p>
        </p:txBody>
      </p:sp>
      <p:sp>
        <p:nvSpPr>
          <p:cNvPr id="79" name="PlaceHolder 7"/>
          <p:cNvSpPr>
            <a:spLocks noGrp="1"/>
          </p:cNvSpPr>
          <p:nvPr>
            <p:ph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/>
          <a:lstStyle/>
          <a:p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/>
          <a:lstStyle/>
          <a:p>
            <a:endParaRPr lang="fr-FR"/>
          </a:p>
        </p:txBody>
      </p:sp>
      <p:sp>
        <p:nvSpPr>
          <p:cNvPr id="7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/>
          <a:lstStyle/>
          <a:p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/>
          <a:lstStyle/>
          <a:p>
            <a:endParaRPr lang="fr-FR"/>
          </a:p>
        </p:txBody>
      </p:sp>
      <p:sp>
        <p:nvSpPr>
          <p:cNvPr id="9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/>
          <a:lstStyle/>
          <a:p>
            <a:endParaRPr lang="fr-FR"/>
          </a:p>
        </p:txBody>
      </p:sp>
      <p:sp>
        <p:nvSpPr>
          <p:cNvPr id="10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/>
          <a:lstStyle/>
          <a:p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/>
          <a:lstStyle/>
          <a:p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/>
          <a:p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/>
          <a:lstStyle/>
          <a:p>
            <a:endParaRPr lang="fr-FR"/>
          </a:p>
        </p:txBody>
      </p:sp>
      <p:sp>
        <p:nvSpPr>
          <p:cNvPr id="14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/>
          <a:lstStyle/>
          <a:p>
            <a:endParaRPr lang="fr-FR"/>
          </a:p>
        </p:txBody>
      </p:sp>
      <p:sp>
        <p:nvSpPr>
          <p:cNvPr id="15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/>
          <a:lstStyle/>
          <a:p>
            <a:endParaRPr lang="fr-FR"/>
          </a:p>
        </p:txBody>
      </p:sp>
      <p:sp>
        <p:nvSpPr>
          <p:cNvPr id="16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/>
          <a:lstStyle/>
          <a:p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/>
          <a:lstStyle/>
          <a:p>
            <a:endParaRPr lang="fr-FR"/>
          </a:p>
        </p:txBody>
      </p:sp>
      <p:sp>
        <p:nvSpPr>
          <p:cNvPr id="18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/>
          <a:lstStyle/>
          <a:p>
            <a:endParaRPr lang="fr-FR"/>
          </a:p>
        </p:txBody>
      </p:sp>
      <p:sp>
        <p:nvSpPr>
          <p:cNvPr id="19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/>
          <a:lstStyle/>
          <a:p>
            <a:endParaRPr lang="fr-FR"/>
          </a:p>
        </p:txBody>
      </p:sp>
      <p:sp>
        <p:nvSpPr>
          <p:cNvPr id="20" name="PlaceHolder 4"/>
          <p:cNvSpPr>
            <a:spLocks noGrp="1"/>
          </p:cNvSpPr>
          <p:nvPr>
            <p:ph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/>
          <a:lstStyle/>
          <a:p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/>
          <a:lstStyle/>
          <a:p>
            <a:endParaRPr lang="fr-FR"/>
          </a:p>
        </p:txBody>
      </p:sp>
      <p:sp>
        <p:nvSpPr>
          <p:cNvPr id="22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/>
          <a:lstStyle/>
          <a:p>
            <a:endParaRPr lang="fr-FR"/>
          </a:p>
        </p:txBody>
      </p:sp>
      <p:sp>
        <p:nvSpPr>
          <p:cNvPr id="23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/>
          <a:lstStyle/>
          <a:p>
            <a:endParaRPr lang="fr-FR"/>
          </a:p>
        </p:txBody>
      </p:sp>
      <p:sp>
        <p:nvSpPr>
          <p:cNvPr id="24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/>
          <a:lstStyle/>
          <a:p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5" Type="http://schemas.openxmlformats.org/officeDocument/2006/relationships/image" Target="../media/image5.png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Image 6"/>
          <p:cNvPicPr>
            <a:picLocks noChangeAspect="1" noChangeArrowheads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3460750" y="5430838"/>
            <a:ext cx="2965450" cy="1357312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</p:spPr>
      </p:pic>
      <p:pic>
        <p:nvPicPr>
          <p:cNvPr id="1027" name="Image 7"/>
          <p:cNvPicPr>
            <a:picLocks noChangeAspect="1" noChangeArrowheads="1"/>
          </p:cNvPicPr>
          <p:nvPr/>
        </p:nvPicPr>
        <p:blipFill>
          <a:blip r:embed="rId16"/>
          <a:srcRect/>
          <a:stretch>
            <a:fillRect/>
          </a:stretch>
        </p:blipFill>
        <p:spPr bwMode="auto">
          <a:xfrm>
            <a:off x="481013" y="5340350"/>
            <a:ext cx="2449512" cy="1525588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</p:spPr>
      </p:pic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10972800" cy="1144588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r>
              <a:rPr lang="fr-FR"/>
              <a:t>Cliquez pour éditer le format du texte-titre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body"/>
          </p:nvPr>
        </p:nvSpPr>
        <p:spPr>
          <a:xfrm>
            <a:off x="609600" y="1604963"/>
            <a:ext cx="10972800" cy="3976687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r>
              <a:rPr lang="fr-FR"/>
              <a:t>Cliquez pour éditer le format du plan de texte</a:t>
            </a:r>
          </a:p>
          <a:p>
            <a:pPr lvl="1"/>
            <a:r>
              <a:rPr lang="fr-FR"/>
              <a:t>Second niveau de plan</a:t>
            </a:r>
          </a:p>
          <a:p>
            <a:pPr lvl="2"/>
            <a:r>
              <a:rPr lang="fr-FR"/>
              <a:t>Troisième niveau de plan</a:t>
            </a:r>
          </a:p>
          <a:p>
            <a:pPr lvl="3"/>
            <a:r>
              <a:rPr lang="fr-FR"/>
              <a:t>Quatrième niveau de plan</a:t>
            </a:r>
          </a:p>
          <a:p>
            <a:pPr lvl="4"/>
            <a:r>
              <a:rPr lang="fr-FR"/>
              <a:t>Cinquième niveau de plan</a:t>
            </a:r>
          </a:p>
          <a:p>
            <a:pPr lvl="5"/>
            <a:r>
              <a:rPr lang="fr-FR"/>
              <a:t>Sixième niveau de plan</a:t>
            </a:r>
          </a:p>
          <a:p>
            <a:pPr lvl="6"/>
            <a:r>
              <a:rPr lang="fr-FR"/>
              <a:t>Septième niveau de plan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Arial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Arial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Arial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/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Image 6"/>
          <p:cNvPicPr>
            <a:picLocks noChangeAspect="1" noChangeArrowheads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11209338" y="512763"/>
            <a:ext cx="954087" cy="593725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</p:spPr>
      </p:pic>
      <p:sp>
        <p:nvSpPr>
          <p:cNvPr id="41" name="CustomShape 1"/>
          <p:cNvSpPr/>
          <p:nvPr/>
        </p:nvSpPr>
        <p:spPr>
          <a:xfrm>
            <a:off x="10417175" y="415925"/>
            <a:ext cx="714375" cy="363538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pc="-1">
                <a:solidFill>
                  <a:srgbClr val="D4AA12"/>
                </a:solidFill>
                <a:latin typeface="Arial Black"/>
              </a:rPr>
              <a:t> </a:t>
            </a:r>
            <a:endParaRPr lang="fr-FR" spc="-1"/>
          </a:p>
        </p:txBody>
      </p:sp>
      <p:sp>
        <p:nvSpPr>
          <p:cNvPr id="42" name="PlaceHolder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10972800" cy="1144588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r>
              <a:rPr lang="fr-FR"/>
              <a:t>Cliquez pour éditer le format du texte-titre</a:t>
            </a:r>
          </a:p>
        </p:txBody>
      </p:sp>
      <p:sp>
        <p:nvSpPr>
          <p:cNvPr id="43" name="PlaceHolder 2"/>
          <p:cNvSpPr>
            <a:spLocks noGrp="1"/>
          </p:cNvSpPr>
          <p:nvPr>
            <p:ph type="body"/>
          </p:nvPr>
        </p:nvSpPr>
        <p:spPr>
          <a:xfrm>
            <a:off x="609600" y="1604963"/>
            <a:ext cx="10972800" cy="3976687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r>
              <a:rPr lang="fr-FR"/>
              <a:t>Cliquez pour éditer le format du plan de texte</a:t>
            </a:r>
          </a:p>
          <a:p>
            <a:pPr lvl="1"/>
            <a:r>
              <a:rPr lang="fr-FR"/>
              <a:t>Second niveau de plan</a:t>
            </a:r>
          </a:p>
          <a:p>
            <a:pPr lvl="2"/>
            <a:r>
              <a:rPr lang="fr-FR"/>
              <a:t>Troisième niveau de plan</a:t>
            </a:r>
          </a:p>
          <a:p>
            <a:pPr lvl="3"/>
            <a:r>
              <a:rPr lang="fr-FR"/>
              <a:t>Quatrième niveau de plan</a:t>
            </a:r>
          </a:p>
          <a:p>
            <a:pPr lvl="4"/>
            <a:r>
              <a:rPr lang="fr-FR"/>
              <a:t>Cinquième niveau de plan</a:t>
            </a:r>
          </a:p>
          <a:p>
            <a:pPr lvl="5"/>
            <a:r>
              <a:rPr lang="fr-FR"/>
              <a:t>Sixième niveau de plan</a:t>
            </a:r>
          </a:p>
          <a:p>
            <a:pPr lvl="6"/>
            <a:r>
              <a:rPr lang="fr-FR"/>
              <a:t>Septième niveau de plan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Arial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Arial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Arial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/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lyceeagricolepamiers.fr/" TargetMode="Externa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://www.lyceeagricolepamiers.fr/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TextShape 1"/>
          <p:cNvSpPr/>
          <p:nvPr/>
        </p:nvSpPr>
        <p:spPr>
          <a:xfrm>
            <a:off x="192088" y="333375"/>
            <a:ext cx="6405562" cy="33782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5400" spc="-1">
                <a:solidFill>
                  <a:srgbClr val="D4AA12"/>
                </a:solidFill>
                <a:latin typeface="Arial Black"/>
              </a:rPr>
              <a:t>Lycée Agricole de Pamiers</a:t>
            </a:r>
            <a:endParaRPr lang="fr-FR" sz="5400" spc="-1"/>
          </a:p>
        </p:txBody>
      </p:sp>
      <p:sp>
        <p:nvSpPr>
          <p:cNvPr id="81" name="TextShape 2"/>
          <p:cNvSpPr/>
          <p:nvPr/>
        </p:nvSpPr>
        <p:spPr>
          <a:xfrm>
            <a:off x="400050" y="4149725"/>
            <a:ext cx="5986463" cy="930275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ctr"/>
          <a:lstStyle/>
          <a:p>
            <a:pPr algn="ctr" fontAlgn="auto">
              <a:spcBef>
                <a:spcPts val="561"/>
              </a:spcBef>
              <a:spcAft>
                <a:spcPts val="0"/>
              </a:spcAft>
              <a:tabLst>
                <a:tab pos="0" algn="l"/>
              </a:tabLst>
              <a:defRPr/>
            </a:pPr>
            <a:r>
              <a:rPr lang="fr-FR" sz="2800" spc="-1">
                <a:solidFill>
                  <a:srgbClr val="FFFFFF"/>
                </a:solidFill>
              </a:rPr>
              <a:t>Découvrez des formations et des métiers d’avenir…</a:t>
            </a:r>
            <a:endParaRPr lang="fr-FR" sz="2800" spc="-1"/>
          </a:p>
          <a:p>
            <a:pPr algn="ctr" fontAlgn="auto">
              <a:spcBef>
                <a:spcPts val="561"/>
              </a:spcBef>
              <a:spcAft>
                <a:spcPts val="0"/>
              </a:spcAft>
              <a:tabLst>
                <a:tab pos="0" algn="l"/>
              </a:tabLst>
              <a:defRPr/>
            </a:pPr>
            <a:endParaRPr lang="fr-FR" sz="2800" spc="-1"/>
          </a:p>
        </p:txBody>
      </p:sp>
    </p:spTree>
  </p:cSld>
  <p:clrMapOvr>
    <a:masterClrMapping/>
  </p:clrMapOvr>
  <p:transition spd="slow">
    <p:random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>
                <a:solidFill>
                  <a:srgbClr val="FFC000"/>
                </a:solidFill>
              </a:rPr>
              <a:t>Le statut apprenti</a:t>
            </a:r>
            <a:endParaRPr lang="fr-FR" dirty="0">
              <a:solidFill>
                <a:srgbClr val="FFC000"/>
              </a:solidFill>
            </a:endParaRPr>
          </a:p>
        </p:txBody>
      </p:sp>
      <p:sp>
        <p:nvSpPr>
          <p:cNvPr id="3" name="Sous-titre 2"/>
          <p:cNvSpPr>
            <a:spLocks noGrp="1"/>
          </p:cNvSpPr>
          <p:nvPr>
            <p:ph type="subTitle"/>
          </p:nvPr>
        </p:nvSpPr>
        <p:spPr>
          <a:xfrm>
            <a:off x="335360" y="2780928"/>
            <a:ext cx="10972440" cy="1144800"/>
          </a:xfrm>
        </p:spPr>
        <p:txBody>
          <a:bodyPr/>
          <a:lstStyle/>
          <a:p>
            <a:r>
              <a:rPr lang="fr-FR" dirty="0" smtClean="0"/>
              <a:t>Salarié de l’entreprise</a:t>
            </a:r>
          </a:p>
          <a:p>
            <a:r>
              <a:rPr lang="fr-FR" dirty="0" smtClean="0"/>
              <a:t>35H – 5 semaines de congés payés</a:t>
            </a:r>
            <a:endParaRPr lang="fr-FR" dirty="0"/>
          </a:p>
          <a:p>
            <a:r>
              <a:rPr lang="fr-FR" dirty="0" smtClean="0"/>
              <a:t>Alternance entre entreprise et établissement de formation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93477684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TextShape 1"/>
          <p:cNvSpPr/>
          <p:nvPr/>
        </p:nvSpPr>
        <p:spPr>
          <a:xfrm>
            <a:off x="192088" y="342900"/>
            <a:ext cx="10075862" cy="788988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b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3200" spc="-1">
                <a:solidFill>
                  <a:srgbClr val="D4AA12"/>
                </a:solidFill>
                <a:latin typeface="Arial Black"/>
              </a:rPr>
              <a:t>Après la 3</a:t>
            </a:r>
            <a:r>
              <a:rPr lang="fr-FR" sz="3200" spc="-1" baseline="30000">
                <a:solidFill>
                  <a:srgbClr val="D4AA12"/>
                </a:solidFill>
                <a:latin typeface="Arial Black"/>
              </a:rPr>
              <a:t>ème : </a:t>
            </a:r>
            <a:r>
              <a:rPr lang="fr-FR" sz="3200" spc="-1">
                <a:solidFill>
                  <a:srgbClr val="D4AA12"/>
                </a:solidFill>
                <a:latin typeface="Arial Black"/>
              </a:rPr>
              <a:t> </a:t>
            </a:r>
            <a:r>
              <a:rPr lang="fr-FR" sz="3600" spc="-1">
                <a:solidFill>
                  <a:srgbClr val="D4AA12"/>
                </a:solidFill>
                <a:latin typeface="Arial Black"/>
              </a:rPr>
              <a:t>l’apprentissage</a:t>
            </a:r>
            <a:r>
              <a:rPr lang="fr-FR" sz="3200" spc="-1">
                <a:solidFill>
                  <a:srgbClr val="D4AA12"/>
                </a:solidFill>
                <a:latin typeface="Arial Black"/>
              </a:rPr>
              <a:t> à Pamiers</a:t>
            </a:r>
            <a:endParaRPr lang="fr-FR" sz="3200" spc="-1"/>
          </a:p>
        </p:txBody>
      </p:sp>
      <p:pic>
        <p:nvPicPr>
          <p:cNvPr id="35842" name="Espace réservé du contenu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58473" y="4328692"/>
            <a:ext cx="2960687" cy="1587500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</p:spPr>
      </p:pic>
      <p:sp>
        <p:nvSpPr>
          <p:cNvPr id="144" name="CustomShape 2"/>
          <p:cNvSpPr/>
          <p:nvPr/>
        </p:nvSpPr>
        <p:spPr>
          <a:xfrm>
            <a:off x="5011738" y="1393825"/>
            <a:ext cx="4167187" cy="921876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5400" b="1" spc="-1" dirty="0" err="1" smtClean="0">
                <a:solidFill>
                  <a:srgbClr val="000000"/>
                </a:solidFill>
              </a:rPr>
              <a:t>CAPa</a:t>
            </a:r>
            <a:endParaRPr lang="fr-FR" sz="2400" spc="-1" dirty="0"/>
          </a:p>
        </p:txBody>
      </p:sp>
      <p:sp>
        <p:nvSpPr>
          <p:cNvPr id="145" name="Line 3"/>
          <p:cNvSpPr/>
          <p:nvPr/>
        </p:nvSpPr>
        <p:spPr>
          <a:xfrm flipH="1">
            <a:off x="3071813" y="2246313"/>
            <a:ext cx="2089150" cy="688975"/>
          </a:xfrm>
          <a:prstGeom prst="line">
            <a:avLst/>
          </a:prstGeom>
          <a:ln w="38160">
            <a:solidFill>
              <a:srgbClr val="000000"/>
            </a:solidFill>
            <a:round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46" name="Line 4"/>
          <p:cNvSpPr/>
          <p:nvPr/>
        </p:nvSpPr>
        <p:spPr>
          <a:xfrm flipH="1">
            <a:off x="6023992" y="2244725"/>
            <a:ext cx="0" cy="484188"/>
          </a:xfrm>
          <a:prstGeom prst="line">
            <a:avLst/>
          </a:prstGeom>
          <a:ln w="38160">
            <a:solidFill>
              <a:srgbClr val="000000"/>
            </a:solidFill>
            <a:round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47" name="Line 5"/>
          <p:cNvSpPr/>
          <p:nvPr/>
        </p:nvSpPr>
        <p:spPr>
          <a:xfrm>
            <a:off x="6915150" y="2244726"/>
            <a:ext cx="1917154" cy="513054"/>
          </a:xfrm>
          <a:prstGeom prst="line">
            <a:avLst/>
          </a:prstGeom>
          <a:ln w="38160">
            <a:solidFill>
              <a:srgbClr val="000000"/>
            </a:solidFill>
            <a:round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48" name="CustomShape 6"/>
          <p:cNvSpPr/>
          <p:nvPr/>
        </p:nvSpPr>
        <p:spPr>
          <a:xfrm>
            <a:off x="660256" y="3021013"/>
            <a:ext cx="3382963" cy="303212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400" b="1" spc="-1" dirty="0">
                <a:solidFill>
                  <a:srgbClr val="000000"/>
                </a:solidFill>
              </a:rPr>
              <a:t>Métiers du domaine agricole</a:t>
            </a:r>
            <a:endParaRPr lang="fr-FR" sz="1400" spc="-1" dirty="0"/>
          </a:p>
        </p:txBody>
      </p:sp>
      <p:sp>
        <p:nvSpPr>
          <p:cNvPr id="149" name="CustomShape 7"/>
          <p:cNvSpPr/>
          <p:nvPr/>
        </p:nvSpPr>
        <p:spPr>
          <a:xfrm>
            <a:off x="6219825" y="3810000"/>
            <a:ext cx="1958975" cy="36195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50" name="CustomShape 8"/>
          <p:cNvSpPr/>
          <p:nvPr/>
        </p:nvSpPr>
        <p:spPr>
          <a:xfrm>
            <a:off x="4632895" y="2757779"/>
            <a:ext cx="2838450" cy="303212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 algn="ctr" fontAlgn="auto">
              <a:spcBef>
                <a:spcPts val="700"/>
              </a:spcBef>
              <a:spcAft>
                <a:spcPts val="0"/>
              </a:spcAft>
              <a:defRPr/>
            </a:pPr>
            <a:r>
              <a:rPr lang="fr-FR" sz="1400" b="1" spc="-1">
                <a:solidFill>
                  <a:srgbClr val="000000"/>
                </a:solidFill>
              </a:rPr>
              <a:t>Métiers du domaine de la forêt</a:t>
            </a:r>
            <a:endParaRPr lang="fr-FR" sz="1400" spc="-1"/>
          </a:p>
        </p:txBody>
      </p:sp>
      <p:sp>
        <p:nvSpPr>
          <p:cNvPr id="151" name="CustomShape 9"/>
          <p:cNvSpPr/>
          <p:nvPr/>
        </p:nvSpPr>
        <p:spPr>
          <a:xfrm>
            <a:off x="7655106" y="2787118"/>
            <a:ext cx="3054350" cy="303212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 algn="ctr" fontAlgn="auto">
              <a:spcBef>
                <a:spcPts val="700"/>
              </a:spcBef>
              <a:spcAft>
                <a:spcPts val="0"/>
              </a:spcAft>
              <a:defRPr/>
            </a:pPr>
            <a:r>
              <a:rPr lang="fr-FR" sz="1400" b="1" spc="-1" dirty="0">
                <a:solidFill>
                  <a:srgbClr val="000000"/>
                </a:solidFill>
              </a:rPr>
              <a:t>Métiers du domaine du paysage</a:t>
            </a:r>
            <a:endParaRPr lang="fr-FR" sz="1400" spc="-1" dirty="0"/>
          </a:p>
        </p:txBody>
      </p:sp>
      <p:sp>
        <p:nvSpPr>
          <p:cNvPr id="152" name="CustomShape 10"/>
          <p:cNvSpPr/>
          <p:nvPr/>
        </p:nvSpPr>
        <p:spPr>
          <a:xfrm>
            <a:off x="973689" y="3416300"/>
            <a:ext cx="2889250" cy="941388"/>
          </a:xfrm>
          <a:prstGeom prst="roundRect">
            <a:avLst>
              <a:gd name="adj" fmla="val 16667"/>
            </a:avLst>
          </a:prstGeom>
          <a:solidFill>
            <a:srgbClr val="CCCC00"/>
          </a:solidFill>
          <a:ln w="25560">
            <a:solidFill>
              <a:srgbClr val="9696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b="1" spc="-1" dirty="0">
                <a:solidFill>
                  <a:srgbClr val="000000"/>
                </a:solidFill>
              </a:rPr>
              <a:t>CAPA Métiers de l’agriculture </a:t>
            </a:r>
            <a:endParaRPr lang="fr-FR" spc="-1" dirty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100" b="1" spc="-1" dirty="0">
                <a:solidFill>
                  <a:srgbClr val="000000"/>
                </a:solidFill>
              </a:rPr>
              <a:t>option ruminants ou grandes cultures</a:t>
            </a:r>
            <a:endParaRPr lang="fr-FR" sz="1100" spc="-1" dirty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100" b="1" spc="-1" dirty="0">
                <a:solidFill>
                  <a:srgbClr val="000000"/>
                </a:solidFill>
              </a:rPr>
              <a:t> </a:t>
            </a:r>
            <a:endParaRPr lang="fr-FR" sz="1100" spc="-1" dirty="0"/>
          </a:p>
        </p:txBody>
      </p:sp>
      <p:sp>
        <p:nvSpPr>
          <p:cNvPr id="153" name="CustomShape 11"/>
          <p:cNvSpPr/>
          <p:nvPr/>
        </p:nvSpPr>
        <p:spPr>
          <a:xfrm>
            <a:off x="981807" y="5775325"/>
            <a:ext cx="2589213" cy="854075"/>
          </a:xfrm>
          <a:prstGeom prst="roundRect">
            <a:avLst>
              <a:gd name="adj" fmla="val 16667"/>
            </a:avLst>
          </a:prstGeom>
          <a:solidFill>
            <a:srgbClr val="CCCC00"/>
          </a:solidFill>
          <a:ln w="25560">
            <a:solidFill>
              <a:srgbClr val="9696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b="1" spc="-1">
                <a:solidFill>
                  <a:srgbClr val="000000"/>
                </a:solidFill>
              </a:rPr>
              <a:t>BP Responsable d’Entreprise Agricole </a:t>
            </a:r>
            <a:r>
              <a:rPr lang="fr-FR" sz="1400" b="1" spc="-1">
                <a:solidFill>
                  <a:srgbClr val="000000"/>
                </a:solidFill>
              </a:rPr>
              <a:t>(niveau bac</a:t>
            </a:r>
            <a:r>
              <a:rPr lang="fr-FR" sz="1400" spc="-1">
                <a:solidFill>
                  <a:srgbClr val="000000"/>
                </a:solidFill>
                <a:latin typeface="Times New Roman"/>
              </a:rPr>
              <a:t>) </a:t>
            </a:r>
            <a:endParaRPr lang="fr-FR" sz="1400" spc="-1"/>
          </a:p>
        </p:txBody>
      </p:sp>
      <p:sp>
        <p:nvSpPr>
          <p:cNvPr id="154" name="CustomShape 12"/>
          <p:cNvSpPr/>
          <p:nvPr/>
        </p:nvSpPr>
        <p:spPr>
          <a:xfrm>
            <a:off x="2056571" y="4537074"/>
            <a:ext cx="412750" cy="1054100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000000"/>
          </a:solidFill>
          <a:ln w="25560">
            <a:solidFill>
              <a:srgbClr val="00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55" name="CustomShape 13"/>
          <p:cNvSpPr/>
          <p:nvPr/>
        </p:nvSpPr>
        <p:spPr>
          <a:xfrm>
            <a:off x="4018514" y="3503612"/>
            <a:ext cx="160338" cy="766763"/>
          </a:xfrm>
          <a:prstGeom prst="upDownArrow">
            <a:avLst>
              <a:gd name="adj1" fmla="val 50000"/>
              <a:gd name="adj2" fmla="val 50000"/>
            </a:avLst>
          </a:prstGeom>
          <a:solidFill>
            <a:srgbClr val="CCCC00"/>
          </a:solidFill>
          <a:ln w="25560">
            <a:solidFill>
              <a:srgbClr val="9696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56" name="CustomShape 14"/>
          <p:cNvSpPr/>
          <p:nvPr/>
        </p:nvSpPr>
        <p:spPr>
          <a:xfrm>
            <a:off x="3944116" y="5243050"/>
            <a:ext cx="141288" cy="681037"/>
          </a:xfrm>
          <a:prstGeom prst="upDownArrow">
            <a:avLst>
              <a:gd name="adj1" fmla="val 50000"/>
              <a:gd name="adj2" fmla="val 50000"/>
            </a:avLst>
          </a:prstGeom>
          <a:solidFill>
            <a:srgbClr val="CCCC00"/>
          </a:solidFill>
          <a:ln w="25560">
            <a:solidFill>
              <a:srgbClr val="9696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57" name="CustomShape 15"/>
          <p:cNvSpPr/>
          <p:nvPr/>
        </p:nvSpPr>
        <p:spPr>
          <a:xfrm>
            <a:off x="4418590" y="3112871"/>
            <a:ext cx="3103707" cy="1346633"/>
          </a:xfrm>
          <a:prstGeom prst="roundRect">
            <a:avLst>
              <a:gd name="adj" fmla="val 16667"/>
            </a:avLst>
          </a:prstGeom>
          <a:solidFill>
            <a:srgbClr val="B7B3CA"/>
          </a:solidFill>
          <a:ln w="25560">
            <a:solidFill>
              <a:srgbClr val="9696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sz="1600" b="1" spc="-1" dirty="0" smtClean="0">
              <a:solidFill>
                <a:srgbClr val="000000"/>
              </a:solidFill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600" b="1" spc="-1" dirty="0" smtClean="0">
                <a:solidFill>
                  <a:srgbClr val="000000"/>
                </a:solidFill>
              </a:rPr>
              <a:t>CAPA </a:t>
            </a:r>
            <a:r>
              <a:rPr lang="fr-FR" sz="1600" b="1" spc="-1" dirty="0">
                <a:solidFill>
                  <a:srgbClr val="000000"/>
                </a:solidFill>
              </a:rPr>
              <a:t>TRAVAUX FORESTIERS </a:t>
            </a:r>
            <a:endParaRPr lang="fr-FR" sz="1600" b="1" spc="-1" dirty="0" smtClean="0">
              <a:solidFill>
                <a:srgbClr val="000000"/>
              </a:solidFill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100" b="1" spc="-1" dirty="0" smtClean="0">
                <a:solidFill>
                  <a:srgbClr val="000000"/>
                </a:solidFill>
              </a:rPr>
              <a:t>Bûcheronnage– sylviculture – conduite d’engins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sz="1100" spc="-1" dirty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sz="1100" spc="-1" dirty="0"/>
          </a:p>
        </p:txBody>
      </p:sp>
      <p:sp>
        <p:nvSpPr>
          <p:cNvPr id="158" name="CustomShape 16"/>
          <p:cNvSpPr/>
          <p:nvPr/>
        </p:nvSpPr>
        <p:spPr>
          <a:xfrm>
            <a:off x="7972193" y="3229197"/>
            <a:ext cx="2589213" cy="1031875"/>
          </a:xfrm>
          <a:prstGeom prst="roundRect">
            <a:avLst>
              <a:gd name="adj" fmla="val 16667"/>
            </a:avLst>
          </a:prstGeom>
          <a:solidFill>
            <a:srgbClr val="CCCC00"/>
          </a:solidFill>
          <a:ln w="25560">
            <a:solidFill>
              <a:srgbClr val="9696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b="1" spc="-1">
                <a:solidFill>
                  <a:srgbClr val="000000"/>
                </a:solidFill>
              </a:rPr>
              <a:t>CAPA Jardinier Paysagiste </a:t>
            </a:r>
            <a:endParaRPr lang="fr-FR" spc="-1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100" b="1" spc="-1">
                <a:solidFill>
                  <a:srgbClr val="000000"/>
                </a:solidFill>
              </a:rPr>
              <a:t>entretien et aménagemen</a:t>
            </a:r>
            <a:r>
              <a:rPr lang="fr-FR" sz="1100" spc="-1">
                <a:solidFill>
                  <a:srgbClr val="000000"/>
                </a:solidFill>
                <a:latin typeface="Times New Roman"/>
              </a:rPr>
              <a:t>t</a:t>
            </a:r>
            <a:endParaRPr lang="fr-FR" sz="1100" spc="-1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100" b="1" spc="-1">
                <a:solidFill>
                  <a:srgbClr val="000000"/>
                </a:solidFill>
              </a:rPr>
              <a:t>  </a:t>
            </a:r>
            <a:endParaRPr lang="fr-FR" sz="1100" spc="-1"/>
          </a:p>
        </p:txBody>
      </p:sp>
      <p:sp>
        <p:nvSpPr>
          <p:cNvPr id="159" name="CustomShape 17"/>
          <p:cNvSpPr/>
          <p:nvPr/>
        </p:nvSpPr>
        <p:spPr>
          <a:xfrm>
            <a:off x="4308679" y="5122860"/>
            <a:ext cx="3162666" cy="852488"/>
          </a:xfrm>
          <a:prstGeom prst="roundRect">
            <a:avLst>
              <a:gd name="adj" fmla="val 16667"/>
            </a:avLst>
          </a:prstGeom>
          <a:solidFill>
            <a:srgbClr val="CCCC00"/>
          </a:solidFill>
          <a:ln w="25560">
            <a:solidFill>
              <a:srgbClr val="9696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600" b="1" spc="-1" dirty="0">
                <a:solidFill>
                  <a:srgbClr val="000000"/>
                </a:solidFill>
              </a:rPr>
              <a:t>BP Responsable de Chantiers </a:t>
            </a:r>
            <a:r>
              <a:rPr lang="fr-FR" sz="1600" b="1" spc="-1" dirty="0" smtClean="0">
                <a:solidFill>
                  <a:srgbClr val="000000"/>
                </a:solidFill>
              </a:rPr>
              <a:t>Forestiers </a:t>
            </a:r>
            <a:r>
              <a:rPr lang="fr-FR" sz="1400" b="1" spc="-1" dirty="0" smtClean="0">
                <a:solidFill>
                  <a:srgbClr val="000000"/>
                </a:solidFill>
              </a:rPr>
              <a:t>(</a:t>
            </a:r>
            <a:r>
              <a:rPr lang="fr-FR" sz="1400" b="1" spc="-1" dirty="0">
                <a:solidFill>
                  <a:srgbClr val="000000"/>
                </a:solidFill>
              </a:rPr>
              <a:t>niveau bac) </a:t>
            </a:r>
            <a:endParaRPr lang="fr-FR" sz="1400" spc="-1" dirty="0"/>
          </a:p>
        </p:txBody>
      </p:sp>
      <p:sp>
        <p:nvSpPr>
          <p:cNvPr id="160" name="CustomShape 18"/>
          <p:cNvSpPr/>
          <p:nvPr/>
        </p:nvSpPr>
        <p:spPr>
          <a:xfrm>
            <a:off x="5817617" y="4530668"/>
            <a:ext cx="402208" cy="549822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000000"/>
          </a:solidFill>
          <a:ln w="25560">
            <a:solidFill>
              <a:srgbClr val="00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61" name="CustomShape 19"/>
          <p:cNvSpPr/>
          <p:nvPr/>
        </p:nvSpPr>
        <p:spPr>
          <a:xfrm>
            <a:off x="7609248" y="3539331"/>
            <a:ext cx="139700" cy="682625"/>
          </a:xfrm>
          <a:prstGeom prst="upDownArrow">
            <a:avLst>
              <a:gd name="adj1" fmla="val 50000"/>
              <a:gd name="adj2" fmla="val 50000"/>
            </a:avLst>
          </a:prstGeom>
          <a:solidFill>
            <a:srgbClr val="CCCC00"/>
          </a:solidFill>
          <a:ln w="25560">
            <a:solidFill>
              <a:srgbClr val="9696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62" name="CustomShape 20"/>
          <p:cNvSpPr/>
          <p:nvPr/>
        </p:nvSpPr>
        <p:spPr>
          <a:xfrm>
            <a:off x="7651040" y="5254664"/>
            <a:ext cx="139700" cy="679450"/>
          </a:xfrm>
          <a:prstGeom prst="upDownArrow">
            <a:avLst>
              <a:gd name="adj1" fmla="val 50000"/>
              <a:gd name="adj2" fmla="val 50000"/>
            </a:avLst>
          </a:prstGeom>
          <a:solidFill>
            <a:srgbClr val="CCCC00"/>
          </a:solidFill>
          <a:ln w="25560">
            <a:solidFill>
              <a:srgbClr val="9696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63" name="CustomShape 21"/>
          <p:cNvSpPr/>
          <p:nvPr/>
        </p:nvSpPr>
        <p:spPr>
          <a:xfrm>
            <a:off x="10709456" y="3490912"/>
            <a:ext cx="141287" cy="681038"/>
          </a:xfrm>
          <a:prstGeom prst="upDownArrow">
            <a:avLst>
              <a:gd name="adj1" fmla="val 50000"/>
              <a:gd name="adj2" fmla="val 50000"/>
            </a:avLst>
          </a:prstGeom>
          <a:solidFill>
            <a:srgbClr val="CCCC00"/>
          </a:solidFill>
          <a:ln w="25560">
            <a:solidFill>
              <a:srgbClr val="9696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64" name="CustomShape 22"/>
          <p:cNvSpPr/>
          <p:nvPr/>
        </p:nvSpPr>
        <p:spPr>
          <a:xfrm>
            <a:off x="10348913" y="661988"/>
            <a:ext cx="804862" cy="455612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400" b="1" spc="-1">
                <a:solidFill>
                  <a:srgbClr val="FAA527"/>
                </a:solidFill>
              </a:rPr>
              <a:t>APP</a:t>
            </a:r>
            <a:endParaRPr lang="fr-FR" sz="2400" spc="-1"/>
          </a:p>
        </p:txBody>
      </p:sp>
      <p:sp>
        <p:nvSpPr>
          <p:cNvPr id="165" name="CustomShape 23"/>
          <p:cNvSpPr/>
          <p:nvPr/>
        </p:nvSpPr>
        <p:spPr>
          <a:xfrm>
            <a:off x="8368579" y="5243050"/>
            <a:ext cx="3306763" cy="852488"/>
          </a:xfrm>
          <a:prstGeom prst="roundRect">
            <a:avLst>
              <a:gd name="adj" fmla="val 16667"/>
            </a:avLst>
          </a:prstGeom>
          <a:solidFill>
            <a:srgbClr val="E2E2AA"/>
          </a:solidFill>
          <a:ln w="25560">
            <a:solidFill>
              <a:srgbClr val="A7A77D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b="1" spc="-1">
                <a:solidFill>
                  <a:srgbClr val="000000"/>
                </a:solidFill>
              </a:rPr>
              <a:t>Certificat de Spécialisation </a:t>
            </a:r>
            <a:endParaRPr lang="fr-FR" spc="-1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400" b="1" spc="-1">
                <a:solidFill>
                  <a:srgbClr val="000000"/>
                </a:solidFill>
              </a:rPr>
              <a:t>Arboriste élagueur </a:t>
            </a:r>
            <a:endParaRPr lang="fr-FR" sz="1400" spc="-1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200" b="1" spc="-1">
                <a:solidFill>
                  <a:srgbClr val="000000"/>
                </a:solidFill>
              </a:rPr>
              <a:t>Sur Pamiers  </a:t>
            </a:r>
            <a:endParaRPr lang="fr-FR" sz="1200" spc="-1"/>
          </a:p>
        </p:txBody>
      </p:sp>
      <p:sp>
        <p:nvSpPr>
          <p:cNvPr id="166" name="CustomShape 24"/>
          <p:cNvSpPr/>
          <p:nvPr/>
        </p:nvSpPr>
        <p:spPr>
          <a:xfrm>
            <a:off x="7932738" y="5198487"/>
            <a:ext cx="284162" cy="312737"/>
          </a:xfrm>
          <a:prstGeom prst="mathPlus">
            <a:avLst>
              <a:gd name="adj1" fmla="val 23520"/>
            </a:avLst>
          </a:prstGeom>
          <a:solidFill>
            <a:srgbClr val="000000"/>
          </a:solidFill>
          <a:ln w="25560">
            <a:solidFill>
              <a:srgbClr val="00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67" name="CustomShape 25"/>
          <p:cNvSpPr/>
          <p:nvPr/>
        </p:nvSpPr>
        <p:spPr>
          <a:xfrm>
            <a:off x="8139906" y="4897437"/>
            <a:ext cx="4675188" cy="333375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600" b="1" spc="-1" dirty="0">
                <a:solidFill>
                  <a:srgbClr val="000000"/>
                </a:solidFill>
              </a:rPr>
              <a:t>Post BAC Paysage/aménagement/GMNF </a:t>
            </a:r>
            <a:endParaRPr lang="fr-FR" sz="1600" spc="-1" dirty="0"/>
          </a:p>
        </p:txBody>
      </p:sp>
      <p:sp>
        <p:nvSpPr>
          <p:cNvPr id="28" name="CustomShape 17"/>
          <p:cNvSpPr/>
          <p:nvPr/>
        </p:nvSpPr>
        <p:spPr>
          <a:xfrm>
            <a:off x="3948793" y="6165304"/>
            <a:ext cx="3964264" cy="659609"/>
          </a:xfrm>
          <a:prstGeom prst="roundRect">
            <a:avLst>
              <a:gd name="adj" fmla="val 16667"/>
            </a:avLst>
          </a:prstGeom>
          <a:solidFill>
            <a:srgbClr val="CCCC00"/>
          </a:solidFill>
          <a:ln w="25560">
            <a:solidFill>
              <a:srgbClr val="9696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400" b="1" spc="-1" dirty="0" smtClean="0"/>
              <a:t>BTS TECHNICO COMMERCIAL PRODUITS DE LA FILIERE BOIS ET FORET</a:t>
            </a:r>
            <a:endParaRPr lang="fr-FR" sz="1400" b="1" spc="-1" dirty="0"/>
          </a:p>
        </p:txBody>
      </p:sp>
    </p:spTree>
  </p:cSld>
  <p:clrMapOvr>
    <a:masterClrMapping/>
  </p:clrMapOvr>
  <p:transition spd="slow">
    <p:random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TextShape 1"/>
          <p:cNvSpPr/>
          <p:nvPr/>
        </p:nvSpPr>
        <p:spPr>
          <a:xfrm>
            <a:off x="192088" y="342900"/>
            <a:ext cx="10075862" cy="788988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b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3600" spc="-1">
                <a:solidFill>
                  <a:srgbClr val="D4AA12"/>
                </a:solidFill>
                <a:latin typeface="Arial Black"/>
              </a:rPr>
              <a:t>Métiers du domaine agricole </a:t>
            </a:r>
            <a:endParaRPr lang="fr-FR" sz="3600" spc="-1"/>
          </a:p>
        </p:txBody>
      </p:sp>
      <p:sp>
        <p:nvSpPr>
          <p:cNvPr id="169" name="CustomShape 2"/>
          <p:cNvSpPr/>
          <p:nvPr/>
        </p:nvSpPr>
        <p:spPr>
          <a:xfrm>
            <a:off x="6219825" y="3810000"/>
            <a:ext cx="1958975" cy="36195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70" name="CustomShape 3"/>
          <p:cNvSpPr/>
          <p:nvPr/>
        </p:nvSpPr>
        <p:spPr>
          <a:xfrm>
            <a:off x="334963" y="1365250"/>
            <a:ext cx="5202237" cy="825500"/>
          </a:xfrm>
          <a:prstGeom prst="roundRect">
            <a:avLst>
              <a:gd name="adj" fmla="val 16667"/>
            </a:avLst>
          </a:prstGeom>
          <a:solidFill>
            <a:srgbClr val="CCCC00"/>
          </a:solidFill>
          <a:ln w="25560">
            <a:solidFill>
              <a:srgbClr val="9696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b="1" spc="-1">
                <a:solidFill>
                  <a:srgbClr val="000000"/>
                </a:solidFill>
              </a:rPr>
              <a:t>CAPA Métiers de l’agriculture </a:t>
            </a:r>
            <a:endParaRPr lang="fr-FR" spc="-1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100" b="1" spc="-1">
                <a:solidFill>
                  <a:srgbClr val="000000"/>
                </a:solidFill>
              </a:rPr>
              <a:t>option ruminants ou grandes cultures</a:t>
            </a:r>
            <a:endParaRPr lang="fr-FR" sz="1100" spc="-1"/>
          </a:p>
        </p:txBody>
      </p:sp>
      <p:sp>
        <p:nvSpPr>
          <p:cNvPr id="171" name="CustomShape 4"/>
          <p:cNvSpPr/>
          <p:nvPr/>
        </p:nvSpPr>
        <p:spPr>
          <a:xfrm>
            <a:off x="6527800" y="1344613"/>
            <a:ext cx="5108575" cy="852487"/>
          </a:xfrm>
          <a:prstGeom prst="roundRect">
            <a:avLst>
              <a:gd name="adj" fmla="val 16667"/>
            </a:avLst>
          </a:prstGeom>
          <a:solidFill>
            <a:srgbClr val="CCCC00"/>
          </a:solidFill>
          <a:ln w="25560">
            <a:solidFill>
              <a:srgbClr val="9696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b="1" spc="-1">
                <a:solidFill>
                  <a:srgbClr val="000000"/>
                </a:solidFill>
              </a:rPr>
              <a:t>BP Responsable d’Entreprise Agricole </a:t>
            </a:r>
            <a:endParaRPr lang="fr-FR" spc="-1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400" b="1" spc="-1">
                <a:solidFill>
                  <a:srgbClr val="000000"/>
                </a:solidFill>
              </a:rPr>
              <a:t>(niveau bac</a:t>
            </a:r>
            <a:r>
              <a:rPr lang="fr-FR" sz="1400" spc="-1">
                <a:solidFill>
                  <a:srgbClr val="000000"/>
                </a:solidFill>
                <a:latin typeface="Times New Roman"/>
              </a:rPr>
              <a:t>) </a:t>
            </a:r>
            <a:endParaRPr lang="fr-FR" sz="1400" spc="-1"/>
          </a:p>
        </p:txBody>
      </p:sp>
      <p:sp>
        <p:nvSpPr>
          <p:cNvPr id="172" name="CustomShape 5"/>
          <p:cNvSpPr/>
          <p:nvPr/>
        </p:nvSpPr>
        <p:spPr>
          <a:xfrm>
            <a:off x="10348913" y="661988"/>
            <a:ext cx="804862" cy="455612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400" b="1" spc="-1">
                <a:solidFill>
                  <a:srgbClr val="FAA527"/>
                </a:solidFill>
              </a:rPr>
              <a:t>APP</a:t>
            </a:r>
            <a:endParaRPr lang="fr-FR" sz="2400" spc="-1"/>
          </a:p>
        </p:txBody>
      </p:sp>
      <p:sp>
        <p:nvSpPr>
          <p:cNvPr id="173" name="CustomShape 6"/>
          <p:cNvSpPr/>
          <p:nvPr/>
        </p:nvSpPr>
        <p:spPr>
          <a:xfrm>
            <a:off x="485775" y="4268788"/>
            <a:ext cx="3594100" cy="542925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/>
          <a:lstStyle/>
          <a:p>
            <a:pPr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tabLst>
                <a:tab pos="0" algn="l"/>
              </a:tabLst>
              <a:defRPr/>
            </a:pPr>
            <a:r>
              <a:rPr lang="fr-FR" spc="-1">
                <a:solidFill>
                  <a:srgbClr val="3F3F3F"/>
                </a:solidFill>
                <a:latin typeface="Calibri"/>
                <a:ea typeface="Calibri"/>
              </a:rPr>
              <a:t>Ouvrier / ouvrier agricole polyvalent</a:t>
            </a:r>
            <a:endParaRPr lang="fr-FR" spc="-1"/>
          </a:p>
          <a:p>
            <a:pPr algn="just"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tabLst>
                <a:tab pos="0" algn="l"/>
              </a:tabLst>
              <a:defRPr/>
            </a:pPr>
            <a:r>
              <a:rPr lang="fr-FR" spc="-1">
                <a:solidFill>
                  <a:srgbClr val="3F3F3F"/>
                </a:solidFill>
                <a:latin typeface="Calibri"/>
                <a:ea typeface="Calibri"/>
              </a:rPr>
              <a:t>Poursuivre ses études vers le BP REA</a:t>
            </a:r>
            <a:endParaRPr lang="fr-FR" spc="-1"/>
          </a:p>
        </p:txBody>
      </p:sp>
      <p:sp>
        <p:nvSpPr>
          <p:cNvPr id="174" name="CustomShape 7"/>
          <p:cNvSpPr/>
          <p:nvPr/>
        </p:nvSpPr>
        <p:spPr>
          <a:xfrm>
            <a:off x="392113" y="3881438"/>
            <a:ext cx="3732212" cy="34925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/>
          <a:lstStyle/>
          <a:p>
            <a:pPr fontAlgn="auto">
              <a:spcBef>
                <a:spcPts val="0"/>
              </a:spcBef>
              <a:spcAft>
                <a:spcPts val="0"/>
              </a:spcAft>
              <a:tabLst>
                <a:tab pos="0" algn="l"/>
              </a:tabLst>
              <a:defRPr/>
            </a:pPr>
            <a:r>
              <a:rPr lang="fr-FR" b="1" spc="-1">
                <a:solidFill>
                  <a:srgbClr val="000000"/>
                </a:solidFill>
                <a:latin typeface="Rockwell"/>
                <a:ea typeface="Rockwell"/>
              </a:rPr>
              <a:t>Métiers visés</a:t>
            </a:r>
            <a:endParaRPr lang="fr-FR" spc="-1"/>
          </a:p>
        </p:txBody>
      </p:sp>
      <p:sp>
        <p:nvSpPr>
          <p:cNvPr id="175" name="CustomShape 8"/>
          <p:cNvSpPr/>
          <p:nvPr/>
        </p:nvSpPr>
        <p:spPr>
          <a:xfrm>
            <a:off x="482600" y="5437188"/>
            <a:ext cx="3895725" cy="1158875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/>
          <a:lstStyle/>
          <a:p>
            <a:pPr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tabLst>
                <a:tab pos="0" algn="l"/>
              </a:tabLst>
              <a:defRPr/>
            </a:pPr>
            <a:r>
              <a:rPr lang="fr-FR" spc="-1">
                <a:solidFill>
                  <a:srgbClr val="3F3F3F"/>
                </a:solidFill>
                <a:latin typeface="Calibri"/>
                <a:ea typeface="Calibri"/>
              </a:rPr>
              <a:t>2 années en alternance</a:t>
            </a:r>
            <a:endParaRPr lang="fr-FR" spc="-1"/>
          </a:p>
          <a:p>
            <a:pPr marL="266760" indent="-266400"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Font typeface="Arial"/>
              <a:buChar char="-"/>
              <a:tabLst>
                <a:tab pos="0" algn="l"/>
              </a:tabLst>
              <a:defRPr/>
            </a:pPr>
            <a:r>
              <a:rPr lang="fr-FR" spc="-1">
                <a:solidFill>
                  <a:srgbClr val="3F3F3F"/>
                </a:solidFill>
                <a:latin typeface="Calibri"/>
                <a:ea typeface="Calibri"/>
              </a:rPr>
              <a:t>26 semaines de cours au CFA</a:t>
            </a:r>
            <a:endParaRPr lang="fr-FR" spc="-1"/>
          </a:p>
          <a:p>
            <a:pPr marL="266760" indent="-266400" algn="just"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Font typeface="Arial"/>
              <a:buChar char="-"/>
              <a:tabLst>
                <a:tab pos="0" algn="l"/>
              </a:tabLst>
              <a:defRPr/>
            </a:pPr>
            <a:r>
              <a:rPr lang="fr-FR" spc="-1">
                <a:solidFill>
                  <a:srgbClr val="3F3F3F"/>
                </a:solidFill>
                <a:latin typeface="Calibri"/>
                <a:ea typeface="Calibri"/>
              </a:rPr>
              <a:t>78 semaines en entreprise</a:t>
            </a:r>
            <a:r>
              <a:t/>
            </a:r>
            <a:br/>
            <a:r>
              <a:rPr lang="fr-FR" spc="-1">
                <a:solidFill>
                  <a:srgbClr val="3F3F3F"/>
                </a:solidFill>
                <a:latin typeface="Calibri"/>
                <a:ea typeface="Calibri"/>
              </a:rPr>
              <a:t>(dont 10 semaines de congés payés)</a:t>
            </a:r>
            <a:endParaRPr lang="fr-FR" spc="-1"/>
          </a:p>
          <a:p>
            <a:pPr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tabLst>
                <a:tab pos="0" algn="l"/>
              </a:tabLst>
              <a:defRPr/>
            </a:pPr>
            <a:r>
              <a:rPr lang="fr-FR" spc="-1">
                <a:solidFill>
                  <a:srgbClr val="3F3F3F"/>
                </a:solidFill>
                <a:latin typeface="Calibri"/>
                <a:ea typeface="Calibri"/>
              </a:rPr>
              <a:t>2 options: ruminants ou grandes cultures</a:t>
            </a:r>
            <a:endParaRPr lang="fr-FR" spc="-1"/>
          </a:p>
        </p:txBody>
      </p:sp>
      <p:sp>
        <p:nvSpPr>
          <p:cNvPr id="176" name="CustomShape 9"/>
          <p:cNvSpPr/>
          <p:nvPr/>
        </p:nvSpPr>
        <p:spPr>
          <a:xfrm>
            <a:off x="392113" y="5053013"/>
            <a:ext cx="3732212" cy="347662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/>
          <a:lstStyle/>
          <a:p>
            <a:pPr fontAlgn="auto">
              <a:spcBef>
                <a:spcPts val="0"/>
              </a:spcBef>
              <a:spcAft>
                <a:spcPts val="0"/>
              </a:spcAft>
              <a:tabLst>
                <a:tab pos="0" algn="l"/>
              </a:tabLst>
              <a:defRPr/>
            </a:pPr>
            <a:r>
              <a:rPr lang="fr-FR" b="1" spc="-1">
                <a:solidFill>
                  <a:srgbClr val="000000"/>
                </a:solidFill>
                <a:latin typeface="Rockwell"/>
                <a:ea typeface="Rockwell"/>
              </a:rPr>
              <a:t>Organisation de la formation</a:t>
            </a:r>
            <a:endParaRPr lang="fr-FR" spc="-1"/>
          </a:p>
        </p:txBody>
      </p:sp>
      <p:sp>
        <p:nvSpPr>
          <p:cNvPr id="177" name="CustomShape 10"/>
          <p:cNvSpPr/>
          <p:nvPr/>
        </p:nvSpPr>
        <p:spPr>
          <a:xfrm>
            <a:off x="354013" y="2357438"/>
            <a:ext cx="3732212" cy="34925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/>
          <a:lstStyle/>
          <a:p>
            <a:pPr fontAlgn="auto">
              <a:spcBef>
                <a:spcPts val="0"/>
              </a:spcBef>
              <a:spcAft>
                <a:spcPts val="0"/>
              </a:spcAft>
              <a:tabLst>
                <a:tab pos="0" algn="l"/>
              </a:tabLst>
              <a:defRPr/>
            </a:pPr>
            <a:r>
              <a:rPr lang="fr-FR" b="1" spc="-1">
                <a:solidFill>
                  <a:srgbClr val="000000"/>
                </a:solidFill>
                <a:latin typeface="Rockwell"/>
                <a:ea typeface="Rockwell"/>
              </a:rPr>
              <a:t>Conditions d'entrée</a:t>
            </a:r>
            <a:endParaRPr lang="fr-FR" spc="-1"/>
          </a:p>
        </p:txBody>
      </p:sp>
      <p:sp>
        <p:nvSpPr>
          <p:cNvPr id="178" name="CustomShape 11"/>
          <p:cNvSpPr/>
          <p:nvPr/>
        </p:nvSpPr>
        <p:spPr>
          <a:xfrm>
            <a:off x="476250" y="2697163"/>
            <a:ext cx="3732213" cy="1030287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fontAlgn="auto">
              <a:spcBef>
                <a:spcPts val="0"/>
              </a:spcBef>
              <a:spcAft>
                <a:spcPts val="0"/>
              </a:spcAft>
              <a:tabLst>
                <a:tab pos="0" algn="l"/>
              </a:tabLst>
              <a:defRPr/>
            </a:pPr>
            <a:r>
              <a:rPr lang="fr-FR" spc="-1">
                <a:solidFill>
                  <a:srgbClr val="3F3F3F"/>
                </a:solidFill>
                <a:latin typeface="Calibri"/>
                <a:ea typeface="Calibri"/>
              </a:rPr>
              <a:t>Avoir entre 16 et 29 ans révolus</a:t>
            </a:r>
            <a:endParaRPr lang="fr-FR" spc="-1"/>
          </a:p>
          <a:p>
            <a:pPr algn="just" fontAlgn="auto">
              <a:spcBef>
                <a:spcPts val="0"/>
              </a:spcBef>
              <a:spcAft>
                <a:spcPts val="0"/>
              </a:spcAft>
              <a:tabLst>
                <a:tab pos="0" algn="l"/>
              </a:tabLst>
              <a:defRPr/>
            </a:pPr>
            <a:r>
              <a:rPr lang="fr-FR" spc="-1">
                <a:solidFill>
                  <a:srgbClr val="3F3F3F"/>
                </a:solidFill>
                <a:latin typeface="Calibri"/>
                <a:ea typeface="Calibri"/>
              </a:rPr>
              <a:t>15 ans si 3</a:t>
            </a:r>
            <a:r>
              <a:rPr lang="fr-FR" spc="-1" baseline="30000">
                <a:solidFill>
                  <a:srgbClr val="3F3F3F"/>
                </a:solidFill>
                <a:latin typeface="Calibri"/>
                <a:ea typeface="Calibri"/>
              </a:rPr>
              <a:t>ème</a:t>
            </a:r>
            <a:r>
              <a:rPr lang="fr-FR" spc="-1">
                <a:solidFill>
                  <a:srgbClr val="3F3F3F"/>
                </a:solidFill>
                <a:latin typeface="Calibri"/>
                <a:ea typeface="Calibri"/>
              </a:rPr>
              <a:t> terminée et Sans limite d'âge si reconnu RQTH</a:t>
            </a:r>
            <a:endParaRPr lang="fr-FR" spc="-1"/>
          </a:p>
          <a:p>
            <a:pPr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tabLst>
                <a:tab pos="0" algn="l"/>
              </a:tabLst>
              <a:defRPr/>
            </a:pPr>
            <a:r>
              <a:rPr lang="fr-FR" spc="-1">
                <a:solidFill>
                  <a:srgbClr val="3F3F3F"/>
                </a:solidFill>
                <a:latin typeface="Calibri"/>
                <a:ea typeface="Calibri"/>
              </a:rPr>
              <a:t>Signer un contrat avec une entreprise</a:t>
            </a:r>
            <a:endParaRPr lang="fr-FR" spc="-1"/>
          </a:p>
        </p:txBody>
      </p:sp>
      <p:grpSp>
        <p:nvGrpSpPr>
          <p:cNvPr id="36876" name="Group 12"/>
          <p:cNvGrpSpPr>
            <a:grpSpLocks/>
          </p:cNvGrpSpPr>
          <p:nvPr/>
        </p:nvGrpSpPr>
        <p:grpSpPr bwMode="auto">
          <a:xfrm>
            <a:off x="6664325" y="3833813"/>
            <a:ext cx="4214813" cy="846137"/>
            <a:chOff x="6664320" y="3833640"/>
            <a:chExt cx="4215240" cy="847080"/>
          </a:xfrm>
        </p:grpSpPr>
        <p:sp>
          <p:nvSpPr>
            <p:cNvPr id="180" name="CustomShape 13"/>
            <p:cNvSpPr/>
            <p:nvPr/>
          </p:nvSpPr>
          <p:spPr>
            <a:xfrm>
              <a:off x="7285096" y="4137190"/>
              <a:ext cx="3594464" cy="54353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0" tIns="0" rIns="0" bIns="0"/>
            <a:lstStyle/>
            <a:p>
              <a:pPr fontAlgn="auto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tabLst>
                  <a:tab pos="0" algn="l"/>
                </a:tabLst>
                <a:defRPr/>
              </a:pPr>
              <a:r>
                <a:rPr lang="fr-FR" spc="-1">
                  <a:solidFill>
                    <a:srgbClr val="3F3F3F"/>
                  </a:solidFill>
                  <a:latin typeface="Calibri"/>
                  <a:ea typeface="Calibri"/>
                </a:rPr>
                <a:t>S'installer, reprendre ou s'associer sur une exploitation agricole</a:t>
              </a:r>
              <a:endParaRPr lang="fr-FR" spc="-1"/>
            </a:p>
            <a:p>
              <a:pPr fontAlgn="auto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tabLst>
                  <a:tab pos="0" algn="l"/>
                </a:tabLst>
                <a:defRPr/>
              </a:pPr>
              <a:r>
                <a:rPr lang="fr-FR" spc="-1">
                  <a:solidFill>
                    <a:srgbClr val="3F3F3F"/>
                  </a:solidFill>
                  <a:latin typeface="Calibri"/>
                  <a:ea typeface="Calibri"/>
                </a:rPr>
                <a:t>Ouvrier qualifié</a:t>
              </a:r>
              <a:endParaRPr lang="fr-FR" spc="-1"/>
            </a:p>
          </p:txBody>
        </p:sp>
        <p:sp>
          <p:nvSpPr>
            <p:cNvPr id="181" name="CustomShape 14"/>
            <p:cNvSpPr/>
            <p:nvPr/>
          </p:nvSpPr>
          <p:spPr>
            <a:xfrm>
              <a:off x="6664320" y="3833640"/>
              <a:ext cx="3732591" cy="349639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0" tIns="0" rIns="0" bIns="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tabLst>
                  <a:tab pos="0" algn="l"/>
                </a:tabLst>
                <a:defRPr/>
              </a:pPr>
              <a:r>
                <a:rPr lang="fr-FR" b="1" spc="-1">
                  <a:solidFill>
                    <a:srgbClr val="000000"/>
                  </a:solidFill>
                  <a:latin typeface="Rockwell"/>
                  <a:ea typeface="Rockwell"/>
                </a:rPr>
                <a:t>Métiers visés</a:t>
              </a:r>
              <a:endParaRPr lang="fr-FR" spc="-1"/>
            </a:p>
          </p:txBody>
        </p:sp>
      </p:grpSp>
      <p:grpSp>
        <p:nvGrpSpPr>
          <p:cNvPr id="36877" name="Group 15"/>
          <p:cNvGrpSpPr>
            <a:grpSpLocks/>
          </p:cNvGrpSpPr>
          <p:nvPr/>
        </p:nvGrpSpPr>
        <p:grpSpPr bwMode="auto">
          <a:xfrm>
            <a:off x="6659563" y="5102225"/>
            <a:ext cx="4219575" cy="1512888"/>
            <a:chOff x="6659640" y="5102280"/>
            <a:chExt cx="4219920" cy="1513440"/>
          </a:xfrm>
        </p:grpSpPr>
        <p:sp>
          <p:nvSpPr>
            <p:cNvPr id="183" name="CustomShape 16"/>
            <p:cNvSpPr/>
            <p:nvPr/>
          </p:nvSpPr>
          <p:spPr>
            <a:xfrm>
              <a:off x="7285166" y="5456422"/>
              <a:ext cx="3594394" cy="1159298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0" tIns="0" rIns="0" bIns="0"/>
            <a:lstStyle/>
            <a:p>
              <a:pPr fontAlgn="auto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tabLst>
                  <a:tab pos="0" algn="l"/>
                </a:tabLst>
                <a:defRPr/>
              </a:pPr>
              <a:r>
                <a:rPr lang="fr-FR" spc="-1">
                  <a:solidFill>
                    <a:srgbClr val="3F3F3F"/>
                  </a:solidFill>
                  <a:latin typeface="Calibri"/>
                  <a:ea typeface="Calibri"/>
                </a:rPr>
                <a:t>2 années en alternance</a:t>
              </a:r>
              <a:endParaRPr lang="fr-FR" spc="-1"/>
            </a:p>
            <a:p>
              <a:pPr marL="266760" indent="-266400" fontAlgn="auto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3F3F3F"/>
                </a:buClr>
                <a:buFont typeface="Arial"/>
                <a:buChar char="-"/>
                <a:tabLst>
                  <a:tab pos="0" algn="l"/>
                </a:tabLst>
                <a:defRPr/>
              </a:pPr>
              <a:r>
                <a:rPr lang="fr-FR" spc="-1">
                  <a:solidFill>
                    <a:srgbClr val="3F3F3F"/>
                  </a:solidFill>
                  <a:latin typeface="Calibri"/>
                  <a:ea typeface="Calibri"/>
                </a:rPr>
                <a:t>34 semaines de cours au CFPPA</a:t>
              </a:r>
              <a:endParaRPr lang="fr-FR" spc="-1"/>
            </a:p>
            <a:p>
              <a:pPr marL="266760" indent="-266400" fontAlgn="auto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3F3F3F"/>
                </a:buClr>
                <a:buFont typeface="Arial"/>
                <a:buChar char="-"/>
                <a:tabLst>
                  <a:tab pos="0" algn="l"/>
                </a:tabLst>
                <a:defRPr/>
              </a:pPr>
              <a:r>
                <a:rPr lang="fr-FR" spc="-1">
                  <a:solidFill>
                    <a:srgbClr val="3F3F3F"/>
                  </a:solidFill>
                  <a:latin typeface="Calibri"/>
                  <a:ea typeface="Calibri"/>
                </a:rPr>
                <a:t>70 semaines en entreprise</a:t>
              </a:r>
              <a:r>
                <a:t/>
              </a:r>
              <a:br/>
              <a:r>
                <a:rPr lang="fr-FR" spc="-1">
                  <a:solidFill>
                    <a:srgbClr val="3F3F3F"/>
                  </a:solidFill>
                  <a:latin typeface="Calibri"/>
                  <a:ea typeface="Calibri"/>
                </a:rPr>
                <a:t>(dont 10 semaines de congés payés)</a:t>
              </a:r>
              <a:endParaRPr lang="fr-FR" spc="-1"/>
            </a:p>
          </p:txBody>
        </p:sp>
        <p:sp>
          <p:nvSpPr>
            <p:cNvPr id="184" name="CustomShape 17"/>
            <p:cNvSpPr/>
            <p:nvPr/>
          </p:nvSpPr>
          <p:spPr>
            <a:xfrm>
              <a:off x="6659640" y="5102280"/>
              <a:ext cx="3732517" cy="349377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0" tIns="0" rIns="0" bIns="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tabLst>
                  <a:tab pos="0" algn="l"/>
                </a:tabLst>
                <a:defRPr/>
              </a:pPr>
              <a:r>
                <a:rPr lang="fr-FR" b="1" spc="-1">
                  <a:solidFill>
                    <a:srgbClr val="000000"/>
                  </a:solidFill>
                  <a:latin typeface="Rockwell"/>
                  <a:ea typeface="Rockwell"/>
                </a:rPr>
                <a:t>Organisation de la formation</a:t>
              </a:r>
              <a:endParaRPr lang="fr-FR" spc="-1"/>
            </a:p>
          </p:txBody>
        </p:sp>
      </p:grpSp>
      <p:grpSp>
        <p:nvGrpSpPr>
          <p:cNvPr id="36878" name="Group 18"/>
          <p:cNvGrpSpPr>
            <a:grpSpLocks/>
          </p:cNvGrpSpPr>
          <p:nvPr/>
        </p:nvGrpSpPr>
        <p:grpSpPr bwMode="auto">
          <a:xfrm>
            <a:off x="6527800" y="2405063"/>
            <a:ext cx="4214813" cy="1333500"/>
            <a:chOff x="6527880" y="2405160"/>
            <a:chExt cx="4215240" cy="1334160"/>
          </a:xfrm>
        </p:grpSpPr>
        <p:sp>
          <p:nvSpPr>
            <p:cNvPr id="186" name="CustomShape 19"/>
            <p:cNvSpPr/>
            <p:nvPr/>
          </p:nvSpPr>
          <p:spPr>
            <a:xfrm>
              <a:off x="6527880" y="2405160"/>
              <a:ext cx="3732591" cy="349423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0" tIns="0" rIns="0" bIns="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tabLst>
                  <a:tab pos="0" algn="l"/>
                </a:tabLst>
                <a:defRPr/>
              </a:pPr>
              <a:r>
                <a:rPr lang="fr-FR" b="1" spc="-1">
                  <a:solidFill>
                    <a:srgbClr val="000000"/>
                  </a:solidFill>
                  <a:latin typeface="Rockwell"/>
                  <a:ea typeface="Rockwell"/>
                </a:rPr>
                <a:t>Conditions d'entrée</a:t>
              </a:r>
              <a:endParaRPr lang="fr-FR" spc="-1"/>
            </a:p>
          </p:txBody>
        </p:sp>
        <p:sp>
          <p:nvSpPr>
            <p:cNvPr id="187" name="CustomShape 20"/>
            <p:cNvSpPr/>
            <p:nvPr/>
          </p:nvSpPr>
          <p:spPr>
            <a:xfrm>
              <a:off x="7148656" y="2759347"/>
              <a:ext cx="3594464" cy="979973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0" tIns="0" rIns="0" bIns="0"/>
            <a:lstStyle/>
            <a:p>
              <a:pPr fontAlgn="auto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tabLst>
                  <a:tab pos="0" algn="l"/>
                </a:tabLst>
                <a:defRPr/>
              </a:pPr>
              <a:r>
                <a:rPr lang="fr-FR" spc="-1">
                  <a:solidFill>
                    <a:srgbClr val="3F3F3F"/>
                  </a:solidFill>
                  <a:latin typeface="Calibri"/>
                  <a:ea typeface="Calibri"/>
                </a:rPr>
                <a:t>Avoir entre 16 et 29 ans révolus</a:t>
              </a:r>
              <a:r>
                <a:t/>
              </a:r>
              <a:br/>
              <a:r>
                <a:rPr lang="fr-FR" spc="-1">
                  <a:solidFill>
                    <a:srgbClr val="3F3F3F"/>
                  </a:solidFill>
                  <a:latin typeface="Calibri"/>
                  <a:ea typeface="Calibri"/>
                </a:rPr>
                <a:t>(Sans limite d'âge si reconnu RQTH)</a:t>
              </a:r>
              <a:endParaRPr lang="fr-FR" spc="-1"/>
            </a:p>
            <a:p>
              <a:pPr fontAlgn="auto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tabLst>
                  <a:tab pos="0" algn="l"/>
                </a:tabLst>
                <a:defRPr/>
              </a:pPr>
              <a:r>
                <a:rPr lang="fr-FR" spc="-1">
                  <a:solidFill>
                    <a:srgbClr val="3F3F3F"/>
                  </a:solidFill>
                  <a:latin typeface="Calibri"/>
                  <a:ea typeface="Calibri"/>
                </a:rPr>
                <a:t>Avoir un diplôme de niveau 3 (CAP/BEP)</a:t>
              </a:r>
              <a:endParaRPr lang="fr-FR" spc="-1"/>
            </a:p>
          </p:txBody>
        </p:sp>
      </p:grpSp>
      <p:sp>
        <p:nvSpPr>
          <p:cNvPr id="188" name="Line 21"/>
          <p:cNvSpPr/>
          <p:nvPr/>
        </p:nvSpPr>
        <p:spPr>
          <a:xfrm>
            <a:off x="6024563" y="1447800"/>
            <a:ext cx="71437" cy="5221288"/>
          </a:xfrm>
          <a:prstGeom prst="line">
            <a:avLst/>
          </a:prstGeom>
          <a:ln w="38160">
            <a:solidFill>
              <a:srgbClr val="CCCC00"/>
            </a:solidFill>
            <a:prstDash val="dash"/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</p:spTree>
  </p:cSld>
  <p:clrMapOvr>
    <a:masterClrMapping/>
  </p:clrMapOvr>
  <p:transition spd="slow">
    <p:random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TextShape 1"/>
          <p:cNvSpPr/>
          <p:nvPr/>
        </p:nvSpPr>
        <p:spPr>
          <a:xfrm>
            <a:off x="192088" y="342900"/>
            <a:ext cx="10075862" cy="788988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b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3600" spc="-1">
                <a:solidFill>
                  <a:srgbClr val="D4AA12"/>
                </a:solidFill>
                <a:latin typeface="Arial Black"/>
              </a:rPr>
              <a:t>Métiers du domaine de la forêt</a:t>
            </a:r>
            <a:endParaRPr lang="fr-FR" sz="3600" spc="-1"/>
          </a:p>
        </p:txBody>
      </p:sp>
      <p:sp>
        <p:nvSpPr>
          <p:cNvPr id="190" name="CustomShape 2"/>
          <p:cNvSpPr/>
          <p:nvPr/>
        </p:nvSpPr>
        <p:spPr>
          <a:xfrm>
            <a:off x="6219825" y="3810000"/>
            <a:ext cx="1958975" cy="36195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91" name="CustomShape 3"/>
          <p:cNvSpPr/>
          <p:nvPr/>
        </p:nvSpPr>
        <p:spPr>
          <a:xfrm>
            <a:off x="10348913" y="661988"/>
            <a:ext cx="804862" cy="455612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400" b="1" spc="-1">
                <a:solidFill>
                  <a:srgbClr val="FAA527"/>
                </a:solidFill>
              </a:rPr>
              <a:t>APP</a:t>
            </a:r>
            <a:endParaRPr lang="fr-FR" sz="2400" spc="-1"/>
          </a:p>
        </p:txBody>
      </p:sp>
      <p:sp>
        <p:nvSpPr>
          <p:cNvPr id="192" name="CustomShape 4"/>
          <p:cNvSpPr/>
          <p:nvPr/>
        </p:nvSpPr>
        <p:spPr>
          <a:xfrm>
            <a:off x="392113" y="3881438"/>
            <a:ext cx="3732212" cy="34925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/>
          <a:lstStyle/>
          <a:p>
            <a:pPr fontAlgn="auto">
              <a:spcBef>
                <a:spcPts val="0"/>
              </a:spcBef>
              <a:spcAft>
                <a:spcPts val="0"/>
              </a:spcAft>
              <a:tabLst>
                <a:tab pos="0" algn="l"/>
              </a:tabLst>
              <a:defRPr/>
            </a:pPr>
            <a:r>
              <a:rPr lang="fr-FR" b="1" spc="-1">
                <a:solidFill>
                  <a:srgbClr val="000000"/>
                </a:solidFill>
                <a:latin typeface="Rockwell"/>
                <a:ea typeface="Rockwell"/>
              </a:rPr>
              <a:t>Métiers visés</a:t>
            </a:r>
            <a:endParaRPr lang="fr-FR" spc="-1"/>
          </a:p>
        </p:txBody>
      </p:sp>
      <p:sp>
        <p:nvSpPr>
          <p:cNvPr id="193" name="CustomShape 5"/>
          <p:cNvSpPr/>
          <p:nvPr/>
        </p:nvSpPr>
        <p:spPr>
          <a:xfrm>
            <a:off x="482600" y="5437188"/>
            <a:ext cx="3895725" cy="1158875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/>
          <a:lstStyle/>
          <a:p>
            <a:pPr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tabLst>
                <a:tab pos="0" algn="l"/>
              </a:tabLst>
              <a:defRPr/>
            </a:pPr>
            <a:r>
              <a:rPr lang="fr-FR" spc="-1">
                <a:solidFill>
                  <a:srgbClr val="3F3F3F"/>
                </a:solidFill>
                <a:latin typeface="Calibri"/>
                <a:ea typeface="Calibri"/>
              </a:rPr>
              <a:t>2 années en alternance</a:t>
            </a:r>
            <a:endParaRPr lang="fr-FR" spc="-1"/>
          </a:p>
          <a:p>
            <a:pPr marL="266760" indent="-266400"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Font typeface="Arial"/>
              <a:buChar char="-"/>
              <a:tabLst>
                <a:tab pos="0" algn="l"/>
              </a:tabLst>
              <a:defRPr/>
            </a:pPr>
            <a:r>
              <a:rPr lang="fr-FR" spc="-1">
                <a:solidFill>
                  <a:srgbClr val="3F3F3F"/>
                </a:solidFill>
                <a:latin typeface="Calibri"/>
                <a:ea typeface="Calibri"/>
              </a:rPr>
              <a:t>26 semaines de cours au CFA</a:t>
            </a:r>
            <a:endParaRPr lang="fr-FR" spc="-1"/>
          </a:p>
          <a:p>
            <a:pPr marL="266760" indent="-266400" algn="just"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Font typeface="Arial"/>
              <a:buChar char="-"/>
              <a:tabLst>
                <a:tab pos="0" algn="l"/>
              </a:tabLst>
              <a:defRPr/>
            </a:pPr>
            <a:r>
              <a:rPr lang="fr-FR" spc="-1">
                <a:solidFill>
                  <a:srgbClr val="3F3F3F"/>
                </a:solidFill>
                <a:latin typeface="Calibri"/>
                <a:ea typeface="Calibri"/>
              </a:rPr>
              <a:t>78 semaines en entreprise</a:t>
            </a:r>
            <a:r>
              <a:t/>
            </a:r>
            <a:br/>
            <a:r>
              <a:rPr lang="fr-FR" spc="-1">
                <a:solidFill>
                  <a:srgbClr val="3F3F3F"/>
                </a:solidFill>
                <a:latin typeface="Calibri"/>
                <a:ea typeface="Calibri"/>
              </a:rPr>
              <a:t>(dont 10 semaines de congés payés)</a:t>
            </a:r>
            <a:endParaRPr lang="fr-FR" spc="-1"/>
          </a:p>
        </p:txBody>
      </p:sp>
      <p:sp>
        <p:nvSpPr>
          <p:cNvPr id="194" name="CustomShape 6"/>
          <p:cNvSpPr/>
          <p:nvPr/>
        </p:nvSpPr>
        <p:spPr>
          <a:xfrm>
            <a:off x="392113" y="5053013"/>
            <a:ext cx="3732212" cy="347662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/>
          <a:lstStyle/>
          <a:p>
            <a:pPr fontAlgn="auto">
              <a:spcBef>
                <a:spcPts val="0"/>
              </a:spcBef>
              <a:spcAft>
                <a:spcPts val="0"/>
              </a:spcAft>
              <a:tabLst>
                <a:tab pos="0" algn="l"/>
              </a:tabLst>
              <a:defRPr/>
            </a:pPr>
            <a:r>
              <a:rPr lang="fr-FR" b="1" spc="-1">
                <a:solidFill>
                  <a:srgbClr val="000000"/>
                </a:solidFill>
                <a:latin typeface="Rockwell"/>
                <a:ea typeface="Rockwell"/>
              </a:rPr>
              <a:t>Organisation de la formation</a:t>
            </a:r>
            <a:endParaRPr lang="fr-FR" spc="-1"/>
          </a:p>
        </p:txBody>
      </p:sp>
      <p:sp>
        <p:nvSpPr>
          <p:cNvPr id="195" name="CustomShape 7"/>
          <p:cNvSpPr/>
          <p:nvPr/>
        </p:nvSpPr>
        <p:spPr>
          <a:xfrm>
            <a:off x="354013" y="2357438"/>
            <a:ext cx="3732212" cy="34925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/>
          <a:lstStyle/>
          <a:p>
            <a:pPr fontAlgn="auto">
              <a:spcBef>
                <a:spcPts val="0"/>
              </a:spcBef>
              <a:spcAft>
                <a:spcPts val="0"/>
              </a:spcAft>
              <a:tabLst>
                <a:tab pos="0" algn="l"/>
              </a:tabLst>
              <a:defRPr/>
            </a:pPr>
            <a:r>
              <a:rPr lang="fr-FR" b="1" spc="-1">
                <a:solidFill>
                  <a:srgbClr val="000000"/>
                </a:solidFill>
                <a:latin typeface="Rockwell"/>
                <a:ea typeface="Rockwell"/>
              </a:rPr>
              <a:t>Conditions d'entrée</a:t>
            </a:r>
            <a:endParaRPr lang="fr-FR" spc="-1"/>
          </a:p>
        </p:txBody>
      </p:sp>
      <p:sp>
        <p:nvSpPr>
          <p:cNvPr id="196" name="CustomShape 8"/>
          <p:cNvSpPr/>
          <p:nvPr/>
        </p:nvSpPr>
        <p:spPr>
          <a:xfrm>
            <a:off x="476250" y="2697163"/>
            <a:ext cx="3732213" cy="1030287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fontAlgn="auto">
              <a:spcBef>
                <a:spcPts val="0"/>
              </a:spcBef>
              <a:spcAft>
                <a:spcPts val="0"/>
              </a:spcAft>
              <a:tabLst>
                <a:tab pos="0" algn="l"/>
              </a:tabLst>
              <a:defRPr/>
            </a:pPr>
            <a:r>
              <a:rPr lang="fr-FR" spc="-1" dirty="0">
                <a:solidFill>
                  <a:srgbClr val="3F3F3F"/>
                </a:solidFill>
                <a:latin typeface="Calibri"/>
                <a:ea typeface="Calibri"/>
              </a:rPr>
              <a:t>Avoir entre 16 et 29 ans révolus</a:t>
            </a:r>
            <a:endParaRPr lang="fr-FR" spc="-1" dirty="0"/>
          </a:p>
          <a:p>
            <a:pPr algn="just" fontAlgn="auto">
              <a:spcBef>
                <a:spcPts val="0"/>
              </a:spcBef>
              <a:spcAft>
                <a:spcPts val="0"/>
              </a:spcAft>
              <a:tabLst>
                <a:tab pos="0" algn="l"/>
              </a:tabLst>
              <a:defRPr/>
            </a:pPr>
            <a:r>
              <a:rPr lang="fr-FR" spc="-1" dirty="0">
                <a:solidFill>
                  <a:srgbClr val="3F3F3F"/>
                </a:solidFill>
                <a:latin typeface="Calibri"/>
                <a:ea typeface="Calibri"/>
              </a:rPr>
              <a:t>15 ans si 3</a:t>
            </a:r>
            <a:r>
              <a:rPr lang="fr-FR" spc="-1" baseline="30000" dirty="0">
                <a:solidFill>
                  <a:srgbClr val="3F3F3F"/>
                </a:solidFill>
                <a:latin typeface="Calibri"/>
                <a:ea typeface="Calibri"/>
              </a:rPr>
              <a:t>ème</a:t>
            </a:r>
            <a:r>
              <a:rPr lang="fr-FR" spc="-1" dirty="0">
                <a:solidFill>
                  <a:srgbClr val="3F3F3F"/>
                </a:solidFill>
                <a:latin typeface="Calibri"/>
                <a:ea typeface="Calibri"/>
              </a:rPr>
              <a:t> terminée et Sans limite d'âge si reconnu RQTH</a:t>
            </a:r>
            <a:endParaRPr lang="fr-FR" spc="-1" dirty="0"/>
          </a:p>
          <a:p>
            <a:pPr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tabLst>
                <a:tab pos="0" algn="l"/>
              </a:tabLst>
              <a:defRPr/>
            </a:pPr>
            <a:r>
              <a:rPr lang="fr-FR" spc="-1" dirty="0">
                <a:solidFill>
                  <a:srgbClr val="3F3F3F"/>
                </a:solidFill>
                <a:latin typeface="Calibri"/>
                <a:ea typeface="Calibri"/>
              </a:rPr>
              <a:t>Signer un contrat avec une entreprise</a:t>
            </a:r>
            <a:endParaRPr lang="fr-FR" spc="-1" dirty="0"/>
          </a:p>
        </p:txBody>
      </p:sp>
      <p:sp>
        <p:nvSpPr>
          <p:cNvPr id="197" name="CustomShape 9"/>
          <p:cNvSpPr/>
          <p:nvPr/>
        </p:nvSpPr>
        <p:spPr>
          <a:xfrm>
            <a:off x="6607175" y="3565525"/>
            <a:ext cx="3732213" cy="34925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/>
          <a:lstStyle/>
          <a:p>
            <a:pPr fontAlgn="auto">
              <a:spcBef>
                <a:spcPts val="0"/>
              </a:spcBef>
              <a:spcAft>
                <a:spcPts val="0"/>
              </a:spcAft>
              <a:tabLst>
                <a:tab pos="0" algn="l"/>
              </a:tabLst>
              <a:defRPr/>
            </a:pPr>
            <a:r>
              <a:rPr lang="fr-FR" b="1" spc="-1">
                <a:solidFill>
                  <a:srgbClr val="000000"/>
                </a:solidFill>
                <a:latin typeface="Rockwell"/>
                <a:ea typeface="Rockwell"/>
              </a:rPr>
              <a:t>Métiers visés</a:t>
            </a:r>
            <a:endParaRPr lang="fr-FR" spc="-1"/>
          </a:p>
        </p:txBody>
      </p:sp>
      <p:grpSp>
        <p:nvGrpSpPr>
          <p:cNvPr id="37898" name="Group 10"/>
          <p:cNvGrpSpPr>
            <a:grpSpLocks/>
          </p:cNvGrpSpPr>
          <p:nvPr/>
        </p:nvGrpSpPr>
        <p:grpSpPr bwMode="auto">
          <a:xfrm>
            <a:off x="6661150" y="5026025"/>
            <a:ext cx="5408613" cy="1514475"/>
            <a:chOff x="6661080" y="5025960"/>
            <a:chExt cx="5407920" cy="1513800"/>
          </a:xfrm>
        </p:grpSpPr>
        <p:sp>
          <p:nvSpPr>
            <p:cNvPr id="199" name="CustomShape 11"/>
            <p:cNvSpPr/>
            <p:nvPr/>
          </p:nvSpPr>
          <p:spPr>
            <a:xfrm>
              <a:off x="6919810" y="5379815"/>
              <a:ext cx="5149190" cy="1159945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0" tIns="0" rIns="0" bIns="0"/>
            <a:lstStyle/>
            <a:p>
              <a:pPr fontAlgn="auto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tabLst>
                  <a:tab pos="0" algn="l"/>
                </a:tabLst>
                <a:defRPr/>
              </a:pPr>
              <a:r>
                <a:rPr lang="fr-FR" spc="-1" dirty="0">
                  <a:solidFill>
                    <a:srgbClr val="3F3F3F"/>
                  </a:solidFill>
                  <a:latin typeface="Calibri"/>
                  <a:ea typeface="Calibri"/>
                </a:rPr>
                <a:t>2 années en alternance</a:t>
              </a:r>
              <a:endParaRPr lang="fr-FR" spc="-1" dirty="0"/>
            </a:p>
            <a:p>
              <a:pPr marL="266760" indent="-266400" fontAlgn="auto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3F3F3F"/>
                </a:buClr>
                <a:buFont typeface="Arial"/>
                <a:buChar char="-"/>
                <a:tabLst>
                  <a:tab pos="0" algn="l"/>
                </a:tabLst>
                <a:defRPr/>
              </a:pPr>
              <a:r>
                <a:rPr lang="fr-FR" spc="-1" dirty="0">
                  <a:solidFill>
                    <a:srgbClr val="3F3F3F"/>
                  </a:solidFill>
                  <a:latin typeface="Calibri"/>
                  <a:ea typeface="Calibri"/>
                </a:rPr>
                <a:t>34 semaines de cours au CFPPA</a:t>
              </a:r>
              <a:endParaRPr lang="fr-FR" spc="-1" dirty="0"/>
            </a:p>
            <a:p>
              <a:pPr marL="266760" indent="-266400" fontAlgn="auto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3F3F3F"/>
                </a:buClr>
                <a:buFont typeface="Arial"/>
                <a:buChar char="-"/>
                <a:tabLst>
                  <a:tab pos="0" algn="l"/>
                </a:tabLst>
                <a:defRPr/>
              </a:pPr>
              <a:r>
                <a:rPr lang="fr-FR" spc="-1" dirty="0">
                  <a:solidFill>
                    <a:srgbClr val="3F3F3F"/>
                  </a:solidFill>
                  <a:latin typeface="Calibri"/>
                  <a:ea typeface="Calibri"/>
                </a:rPr>
                <a:t>70 semaines en entreprise</a:t>
              </a:r>
              <a:r>
                <a:rPr dirty="0"/>
                <a:t/>
              </a:r>
              <a:br>
                <a:rPr dirty="0"/>
              </a:br>
              <a:r>
                <a:rPr lang="fr-FR" spc="-1" dirty="0">
                  <a:solidFill>
                    <a:srgbClr val="3F3F3F"/>
                  </a:solidFill>
                  <a:latin typeface="Calibri"/>
                  <a:ea typeface="Calibri"/>
                </a:rPr>
                <a:t>(dont 10 semaines de congés payés) </a:t>
              </a:r>
              <a:endParaRPr lang="fr-FR" spc="-1" dirty="0"/>
            </a:p>
            <a:p>
              <a:pPr fontAlgn="auto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tabLst>
                  <a:tab pos="0" algn="l"/>
                </a:tabLst>
                <a:defRPr/>
              </a:pPr>
              <a:endParaRPr lang="fr-FR" spc="-1" dirty="0"/>
            </a:p>
          </p:txBody>
        </p:sp>
        <p:sp>
          <p:nvSpPr>
            <p:cNvPr id="200" name="CustomShape 12"/>
            <p:cNvSpPr/>
            <p:nvPr/>
          </p:nvSpPr>
          <p:spPr>
            <a:xfrm>
              <a:off x="6661080" y="5025960"/>
              <a:ext cx="5346015" cy="350682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0" tIns="0" rIns="0" bIns="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tabLst>
                  <a:tab pos="0" algn="l"/>
                </a:tabLst>
                <a:defRPr/>
              </a:pPr>
              <a:r>
                <a:rPr lang="fr-FR" b="1" spc="-1">
                  <a:solidFill>
                    <a:srgbClr val="000000"/>
                  </a:solidFill>
                  <a:latin typeface="Rockwell"/>
                  <a:ea typeface="Rockwell"/>
                </a:rPr>
                <a:t>Organisation de la formation</a:t>
              </a:r>
              <a:endParaRPr lang="fr-FR" spc="-1"/>
            </a:p>
          </p:txBody>
        </p:sp>
      </p:grpSp>
      <p:grpSp>
        <p:nvGrpSpPr>
          <p:cNvPr id="37899" name="Group 13"/>
          <p:cNvGrpSpPr>
            <a:grpSpLocks/>
          </p:cNvGrpSpPr>
          <p:nvPr/>
        </p:nvGrpSpPr>
        <p:grpSpPr bwMode="auto">
          <a:xfrm>
            <a:off x="6311900" y="2297112"/>
            <a:ext cx="5926186" cy="1235940"/>
            <a:chOff x="6372890" y="2297160"/>
            <a:chExt cx="4254278" cy="1236552"/>
          </a:xfrm>
        </p:grpSpPr>
        <p:sp>
          <p:nvSpPr>
            <p:cNvPr id="202" name="CustomShape 14"/>
            <p:cNvSpPr/>
            <p:nvPr/>
          </p:nvSpPr>
          <p:spPr>
            <a:xfrm>
              <a:off x="6527880" y="2297160"/>
              <a:ext cx="4099288" cy="347834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0" tIns="0" rIns="0" bIns="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tabLst>
                  <a:tab pos="0" algn="l"/>
                </a:tabLst>
                <a:defRPr/>
              </a:pPr>
              <a:r>
                <a:rPr lang="fr-FR" b="1" spc="-1">
                  <a:solidFill>
                    <a:srgbClr val="000000"/>
                  </a:solidFill>
                  <a:latin typeface="Rockwell"/>
                  <a:ea typeface="Rockwell"/>
                </a:rPr>
                <a:t>Conditions d'entrée</a:t>
              </a:r>
              <a:endParaRPr lang="fr-FR" spc="-1"/>
            </a:p>
          </p:txBody>
        </p:sp>
        <p:sp>
          <p:nvSpPr>
            <p:cNvPr id="203" name="CustomShape 15"/>
            <p:cNvSpPr/>
            <p:nvPr/>
          </p:nvSpPr>
          <p:spPr>
            <a:xfrm>
              <a:off x="6372890" y="2553739"/>
              <a:ext cx="3946874" cy="979973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0" tIns="0" rIns="0" bIns="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tabLst>
                  <a:tab pos="0" algn="l"/>
                </a:tabLst>
                <a:defRPr/>
              </a:pPr>
              <a:r>
                <a:rPr lang="fr-FR" spc="-1" dirty="0">
                  <a:solidFill>
                    <a:srgbClr val="3F3F3F"/>
                  </a:solidFill>
                  <a:latin typeface="Calibri"/>
                  <a:ea typeface="Calibri"/>
                </a:rPr>
                <a:t>Avoir entre </a:t>
              </a:r>
              <a:r>
                <a:rPr lang="fr-FR" spc="-1" dirty="0" smtClean="0">
                  <a:solidFill>
                    <a:srgbClr val="3F3F3F"/>
                  </a:solidFill>
                  <a:latin typeface="Calibri"/>
                  <a:ea typeface="Calibri"/>
                </a:rPr>
                <a:t>18 </a:t>
              </a:r>
              <a:r>
                <a:rPr lang="fr-FR" spc="-1" dirty="0">
                  <a:solidFill>
                    <a:srgbClr val="3F3F3F"/>
                  </a:solidFill>
                  <a:latin typeface="Calibri"/>
                  <a:ea typeface="Calibri"/>
                </a:rPr>
                <a:t>et 29 ans révolus</a:t>
              </a:r>
              <a:endParaRPr lang="fr-FR" spc="-1" dirty="0"/>
            </a:p>
            <a:p>
              <a:pPr algn="just" fontAlgn="auto">
                <a:spcBef>
                  <a:spcPts val="0"/>
                </a:spcBef>
                <a:spcAft>
                  <a:spcPts val="0"/>
                </a:spcAft>
                <a:tabLst>
                  <a:tab pos="0" algn="l"/>
                </a:tabLst>
                <a:defRPr/>
              </a:pPr>
              <a:r>
                <a:rPr lang="fr-FR" spc="-1" dirty="0" smtClean="0">
                  <a:solidFill>
                    <a:srgbClr val="3F3F3F"/>
                  </a:solidFill>
                  <a:latin typeface="Calibri"/>
                  <a:ea typeface="Calibri"/>
                </a:rPr>
                <a:t>Sans </a:t>
              </a:r>
              <a:r>
                <a:rPr lang="fr-FR" spc="-1" dirty="0">
                  <a:solidFill>
                    <a:srgbClr val="3F3F3F"/>
                  </a:solidFill>
                  <a:latin typeface="Calibri"/>
                  <a:ea typeface="Calibri"/>
                </a:rPr>
                <a:t>limite d'âge si reconnu RQTH</a:t>
              </a:r>
              <a:endParaRPr lang="fr-FR" spc="-1" dirty="0"/>
            </a:p>
            <a:p>
              <a:pPr fontAlgn="auto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tabLst>
                  <a:tab pos="0" algn="l"/>
                </a:tabLst>
                <a:defRPr/>
              </a:pPr>
              <a:r>
                <a:rPr lang="fr-FR" spc="-1" dirty="0">
                  <a:solidFill>
                    <a:srgbClr val="3F3F3F"/>
                  </a:solidFill>
                  <a:latin typeface="Calibri"/>
                  <a:ea typeface="Calibri"/>
                </a:rPr>
                <a:t>Signer un contrat avec une entreprise</a:t>
              </a:r>
              <a:endParaRPr lang="fr-FR" spc="-1" dirty="0"/>
            </a:p>
            <a:p>
              <a:pPr fontAlgn="auto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tabLst>
                  <a:tab pos="0" algn="l"/>
                </a:tabLst>
                <a:defRPr/>
              </a:pPr>
              <a:endParaRPr lang="fr-FR" spc="-1" dirty="0"/>
            </a:p>
          </p:txBody>
        </p:sp>
      </p:grpSp>
      <p:sp>
        <p:nvSpPr>
          <p:cNvPr id="204" name="Line 16"/>
          <p:cNvSpPr/>
          <p:nvPr/>
        </p:nvSpPr>
        <p:spPr>
          <a:xfrm>
            <a:off x="6024563" y="1447800"/>
            <a:ext cx="71437" cy="5221288"/>
          </a:xfrm>
          <a:prstGeom prst="line">
            <a:avLst/>
          </a:prstGeom>
          <a:ln w="38160">
            <a:solidFill>
              <a:srgbClr val="CCCC00"/>
            </a:solidFill>
            <a:prstDash val="dash"/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05" name="CustomShape 17"/>
          <p:cNvSpPr/>
          <p:nvPr/>
        </p:nvSpPr>
        <p:spPr>
          <a:xfrm>
            <a:off x="6896100" y="3916363"/>
            <a:ext cx="3592513" cy="94615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/>
          <a:lstStyle/>
          <a:p>
            <a:pPr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tabLst>
                <a:tab pos="0" algn="l"/>
              </a:tabLst>
              <a:defRPr/>
            </a:pPr>
            <a:r>
              <a:rPr lang="fr-FR" spc="-1" dirty="0">
                <a:solidFill>
                  <a:srgbClr val="3F3F3F"/>
                </a:solidFill>
                <a:latin typeface="Calibri"/>
                <a:ea typeface="Calibri"/>
              </a:rPr>
              <a:t>Ouvrier / ouvrier forestier</a:t>
            </a:r>
            <a:endParaRPr lang="fr-FR" spc="-1" dirty="0"/>
          </a:p>
          <a:p>
            <a:pPr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tabLst>
                <a:tab pos="0" algn="l"/>
              </a:tabLst>
              <a:defRPr/>
            </a:pPr>
            <a:r>
              <a:rPr lang="fr-FR" spc="-1" dirty="0">
                <a:solidFill>
                  <a:srgbClr val="3F3F3F"/>
                </a:solidFill>
                <a:latin typeface="Calibri"/>
                <a:ea typeface="Calibri"/>
              </a:rPr>
              <a:t>Poursuivre ses études vers le BP RCF</a:t>
            </a:r>
            <a:endParaRPr lang="fr-FR" spc="-1" dirty="0"/>
          </a:p>
          <a:p>
            <a:pPr fontAlgn="auto">
              <a:lnSpc>
                <a:spcPct val="90000"/>
              </a:lnSpc>
              <a:spcBef>
                <a:spcPts val="1001"/>
              </a:spcBef>
              <a:spcAft>
                <a:spcPts val="0"/>
              </a:spcAft>
              <a:tabLst>
                <a:tab pos="0" algn="l"/>
              </a:tabLst>
              <a:defRPr/>
            </a:pPr>
            <a:endParaRPr lang="fr-FR" spc="-1" dirty="0"/>
          </a:p>
        </p:txBody>
      </p:sp>
      <p:sp>
        <p:nvSpPr>
          <p:cNvPr id="206" name="CustomShape 18"/>
          <p:cNvSpPr/>
          <p:nvPr/>
        </p:nvSpPr>
        <p:spPr>
          <a:xfrm>
            <a:off x="544513" y="4311650"/>
            <a:ext cx="3594100" cy="542925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/>
          <a:lstStyle/>
          <a:p>
            <a:pPr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tabLst>
                <a:tab pos="0" algn="l"/>
              </a:tabLst>
              <a:defRPr/>
            </a:pPr>
            <a:r>
              <a:rPr lang="fr-FR" spc="-1" dirty="0">
                <a:solidFill>
                  <a:srgbClr val="3F3F3F"/>
                </a:solidFill>
                <a:latin typeface="Calibri"/>
                <a:ea typeface="Calibri"/>
              </a:rPr>
              <a:t>Ouvrier / ouvrier forestier</a:t>
            </a:r>
            <a:endParaRPr lang="fr-FR" spc="-1" dirty="0"/>
          </a:p>
          <a:p>
            <a:pPr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tabLst>
                <a:tab pos="0" algn="l"/>
              </a:tabLst>
              <a:defRPr/>
            </a:pPr>
            <a:r>
              <a:rPr lang="fr-FR" spc="-1" dirty="0">
                <a:solidFill>
                  <a:srgbClr val="3F3F3F"/>
                </a:solidFill>
                <a:latin typeface="Calibri"/>
                <a:ea typeface="Calibri"/>
              </a:rPr>
              <a:t>Poursuivre ses études vers le BP RCF</a:t>
            </a:r>
            <a:endParaRPr lang="fr-FR" spc="-1" dirty="0"/>
          </a:p>
        </p:txBody>
      </p:sp>
      <p:sp>
        <p:nvSpPr>
          <p:cNvPr id="207" name="CustomShape 19"/>
          <p:cNvSpPr/>
          <p:nvPr/>
        </p:nvSpPr>
        <p:spPr>
          <a:xfrm>
            <a:off x="304800" y="1392238"/>
            <a:ext cx="5194300" cy="827087"/>
          </a:xfrm>
          <a:prstGeom prst="roundRect">
            <a:avLst>
              <a:gd name="adj" fmla="val 16667"/>
            </a:avLst>
          </a:prstGeom>
          <a:solidFill>
            <a:srgbClr val="CCCC00"/>
          </a:solidFill>
          <a:ln w="25560">
            <a:solidFill>
              <a:srgbClr val="9696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b="1" spc="-1" dirty="0" smtClean="0">
                <a:solidFill>
                  <a:srgbClr val="000000"/>
                </a:solidFill>
              </a:rPr>
              <a:t>CAPA </a:t>
            </a:r>
            <a:r>
              <a:rPr lang="fr-FR" b="1" spc="-1" dirty="0">
                <a:solidFill>
                  <a:srgbClr val="000000"/>
                </a:solidFill>
              </a:rPr>
              <a:t>TRAVAUX FORESTIERS </a:t>
            </a:r>
            <a:r>
              <a:rPr lang="fr-FR" b="1" spc="-1" dirty="0" smtClean="0">
                <a:solidFill>
                  <a:srgbClr val="000000"/>
                </a:solidFill>
              </a:rPr>
              <a:t>(- de 18 ans)</a:t>
            </a:r>
            <a:endParaRPr lang="fr-FR" spc="-1" dirty="0"/>
          </a:p>
        </p:txBody>
      </p:sp>
      <p:sp>
        <p:nvSpPr>
          <p:cNvPr id="208" name="CustomShape 20"/>
          <p:cNvSpPr/>
          <p:nvPr/>
        </p:nvSpPr>
        <p:spPr>
          <a:xfrm>
            <a:off x="6311900" y="1335088"/>
            <a:ext cx="5756275" cy="854075"/>
          </a:xfrm>
          <a:prstGeom prst="roundRect">
            <a:avLst>
              <a:gd name="adj" fmla="val 16667"/>
            </a:avLst>
          </a:prstGeom>
          <a:solidFill>
            <a:srgbClr val="CCCC00"/>
          </a:solidFill>
          <a:ln w="25560">
            <a:solidFill>
              <a:srgbClr val="9696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b="1" spc="-1" dirty="0" smtClean="0">
                <a:solidFill>
                  <a:srgbClr val="000000"/>
                </a:solidFill>
              </a:rPr>
              <a:t>BPA BUCHERON</a:t>
            </a:r>
            <a:endParaRPr lang="fr-FR" sz="1400" spc="-1" dirty="0"/>
          </a:p>
        </p:txBody>
      </p:sp>
    </p:spTree>
  </p:cSld>
  <p:clrMapOvr>
    <a:masterClrMapping/>
  </p:clrMapOvr>
  <p:transition spd="slow">
    <p:random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TextShape 1"/>
          <p:cNvSpPr/>
          <p:nvPr/>
        </p:nvSpPr>
        <p:spPr>
          <a:xfrm>
            <a:off x="192088" y="342900"/>
            <a:ext cx="10075862" cy="788988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b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3600" spc="-1">
                <a:solidFill>
                  <a:srgbClr val="D4AA12"/>
                </a:solidFill>
                <a:latin typeface="Arial Black"/>
              </a:rPr>
              <a:t>Métiers du domaine de la forêt</a:t>
            </a:r>
            <a:endParaRPr lang="fr-FR" sz="3600" spc="-1"/>
          </a:p>
        </p:txBody>
      </p:sp>
      <p:sp>
        <p:nvSpPr>
          <p:cNvPr id="190" name="CustomShape 2"/>
          <p:cNvSpPr/>
          <p:nvPr/>
        </p:nvSpPr>
        <p:spPr>
          <a:xfrm>
            <a:off x="6219825" y="3810000"/>
            <a:ext cx="1958975" cy="36195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91" name="CustomShape 3"/>
          <p:cNvSpPr/>
          <p:nvPr/>
        </p:nvSpPr>
        <p:spPr>
          <a:xfrm>
            <a:off x="10348913" y="661988"/>
            <a:ext cx="804862" cy="455612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400" b="1" spc="-1">
                <a:solidFill>
                  <a:srgbClr val="FAA527"/>
                </a:solidFill>
              </a:rPr>
              <a:t>APP</a:t>
            </a:r>
            <a:endParaRPr lang="fr-FR" sz="2400" spc="-1"/>
          </a:p>
        </p:txBody>
      </p:sp>
      <p:sp>
        <p:nvSpPr>
          <p:cNvPr id="197" name="CustomShape 9"/>
          <p:cNvSpPr/>
          <p:nvPr/>
        </p:nvSpPr>
        <p:spPr>
          <a:xfrm>
            <a:off x="6535737" y="3649663"/>
            <a:ext cx="3732213" cy="34925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/>
          <a:lstStyle/>
          <a:p>
            <a:pPr fontAlgn="auto">
              <a:spcBef>
                <a:spcPts val="0"/>
              </a:spcBef>
              <a:spcAft>
                <a:spcPts val="0"/>
              </a:spcAft>
              <a:tabLst>
                <a:tab pos="0" algn="l"/>
              </a:tabLst>
              <a:defRPr/>
            </a:pPr>
            <a:r>
              <a:rPr lang="fr-FR" b="1" spc="-1" dirty="0">
                <a:solidFill>
                  <a:srgbClr val="000000"/>
                </a:solidFill>
                <a:latin typeface="Rockwell"/>
                <a:ea typeface="Rockwell"/>
              </a:rPr>
              <a:t>Métiers visés</a:t>
            </a:r>
            <a:endParaRPr lang="fr-FR" spc="-1" dirty="0"/>
          </a:p>
        </p:txBody>
      </p:sp>
      <p:grpSp>
        <p:nvGrpSpPr>
          <p:cNvPr id="37898" name="Group 10"/>
          <p:cNvGrpSpPr>
            <a:grpSpLocks/>
          </p:cNvGrpSpPr>
          <p:nvPr/>
        </p:nvGrpSpPr>
        <p:grpSpPr bwMode="auto">
          <a:xfrm>
            <a:off x="6504136" y="5026025"/>
            <a:ext cx="5565627" cy="1514475"/>
            <a:chOff x="6504086" y="5025960"/>
            <a:chExt cx="5564914" cy="1513800"/>
          </a:xfrm>
        </p:grpSpPr>
        <p:sp>
          <p:nvSpPr>
            <p:cNvPr id="199" name="CustomShape 11"/>
            <p:cNvSpPr/>
            <p:nvPr/>
          </p:nvSpPr>
          <p:spPr>
            <a:xfrm>
              <a:off x="6504086" y="5379815"/>
              <a:ext cx="5564914" cy="1159945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0" tIns="0" rIns="0" bIns="0"/>
            <a:lstStyle/>
            <a:p>
              <a:pPr fontAlgn="auto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tabLst>
                  <a:tab pos="0" algn="l"/>
                </a:tabLst>
                <a:defRPr/>
              </a:pPr>
              <a:r>
                <a:rPr lang="fr-FR" spc="-1" dirty="0">
                  <a:solidFill>
                    <a:srgbClr val="3F3F3F"/>
                  </a:solidFill>
                  <a:latin typeface="Calibri"/>
                  <a:ea typeface="Calibri"/>
                </a:rPr>
                <a:t>2 années en alternance</a:t>
              </a:r>
              <a:endParaRPr lang="fr-FR" spc="-1" dirty="0"/>
            </a:p>
            <a:p>
              <a:pPr marL="266760" indent="-266400" fontAlgn="auto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3F3F3F"/>
                </a:buClr>
                <a:buFont typeface="Arial"/>
                <a:buChar char="-"/>
                <a:tabLst>
                  <a:tab pos="0" algn="l"/>
                </a:tabLst>
                <a:defRPr/>
              </a:pPr>
              <a:r>
                <a:rPr lang="fr-FR" spc="-1" dirty="0">
                  <a:solidFill>
                    <a:srgbClr val="3F3F3F"/>
                  </a:solidFill>
                  <a:latin typeface="Calibri"/>
                  <a:ea typeface="Calibri"/>
                </a:rPr>
                <a:t>34 semaines de cours au CFPPA</a:t>
              </a:r>
              <a:endParaRPr lang="fr-FR" spc="-1" dirty="0"/>
            </a:p>
            <a:p>
              <a:pPr marL="266760" indent="-266400" fontAlgn="auto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3F3F3F"/>
                </a:buClr>
                <a:buFont typeface="Arial"/>
                <a:buChar char="-"/>
                <a:tabLst>
                  <a:tab pos="0" algn="l"/>
                </a:tabLst>
                <a:defRPr/>
              </a:pPr>
              <a:r>
                <a:rPr lang="fr-FR" spc="-1" dirty="0">
                  <a:solidFill>
                    <a:srgbClr val="3F3F3F"/>
                  </a:solidFill>
                  <a:latin typeface="Calibri"/>
                  <a:ea typeface="Calibri"/>
                </a:rPr>
                <a:t>70 semaines en entreprise</a:t>
              </a:r>
              <a:r>
                <a:rPr dirty="0"/>
                <a:t/>
              </a:r>
              <a:br>
                <a:rPr dirty="0"/>
              </a:br>
              <a:r>
                <a:rPr lang="fr-FR" spc="-1" dirty="0">
                  <a:solidFill>
                    <a:srgbClr val="3F3F3F"/>
                  </a:solidFill>
                  <a:latin typeface="Calibri"/>
                  <a:ea typeface="Calibri"/>
                </a:rPr>
                <a:t>(dont 10 semaines de congés payés) </a:t>
              </a:r>
              <a:endParaRPr lang="fr-FR" spc="-1" dirty="0"/>
            </a:p>
            <a:p>
              <a:pPr marL="266760" indent="-266400" fontAlgn="auto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3F3F3F"/>
                </a:buClr>
                <a:buFont typeface="Arial"/>
                <a:buChar char="-"/>
                <a:tabLst>
                  <a:tab pos="0" algn="l"/>
                </a:tabLst>
                <a:defRPr/>
              </a:pPr>
              <a:r>
                <a:rPr lang="fr-FR" spc="-1" dirty="0">
                  <a:solidFill>
                    <a:srgbClr val="3F3F3F"/>
                  </a:solidFill>
                  <a:latin typeface="Calibri"/>
                  <a:ea typeface="Calibri"/>
                </a:rPr>
                <a:t>Option: utilisation du câble synthétique et abattage forte pente</a:t>
              </a:r>
              <a:endParaRPr lang="fr-FR" spc="-1" dirty="0"/>
            </a:p>
            <a:p>
              <a:pPr fontAlgn="auto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tabLst>
                  <a:tab pos="0" algn="l"/>
                </a:tabLst>
                <a:defRPr/>
              </a:pPr>
              <a:endParaRPr lang="fr-FR" spc="-1" dirty="0"/>
            </a:p>
          </p:txBody>
        </p:sp>
        <p:sp>
          <p:nvSpPr>
            <p:cNvPr id="200" name="CustomShape 12"/>
            <p:cNvSpPr/>
            <p:nvPr/>
          </p:nvSpPr>
          <p:spPr>
            <a:xfrm>
              <a:off x="6661080" y="5025960"/>
              <a:ext cx="5346015" cy="350682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0" tIns="0" rIns="0" bIns="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tabLst>
                  <a:tab pos="0" algn="l"/>
                </a:tabLst>
                <a:defRPr/>
              </a:pPr>
              <a:r>
                <a:rPr lang="fr-FR" b="1" spc="-1">
                  <a:solidFill>
                    <a:srgbClr val="000000"/>
                  </a:solidFill>
                  <a:latin typeface="Rockwell"/>
                  <a:ea typeface="Rockwell"/>
                </a:rPr>
                <a:t>Organisation de la formation</a:t>
              </a:r>
              <a:endParaRPr lang="fr-FR" spc="-1"/>
            </a:p>
          </p:txBody>
        </p:sp>
      </p:grpSp>
      <p:grpSp>
        <p:nvGrpSpPr>
          <p:cNvPr id="37899" name="Group 13"/>
          <p:cNvGrpSpPr>
            <a:grpSpLocks/>
          </p:cNvGrpSpPr>
          <p:nvPr/>
        </p:nvGrpSpPr>
        <p:grpSpPr bwMode="auto">
          <a:xfrm>
            <a:off x="6504136" y="2297113"/>
            <a:ext cx="5107237" cy="1347932"/>
            <a:chOff x="6508798" y="2297160"/>
            <a:chExt cx="4118370" cy="1348599"/>
          </a:xfrm>
        </p:grpSpPr>
        <p:sp>
          <p:nvSpPr>
            <p:cNvPr id="202" name="CustomShape 14"/>
            <p:cNvSpPr/>
            <p:nvPr/>
          </p:nvSpPr>
          <p:spPr>
            <a:xfrm>
              <a:off x="6527880" y="2297160"/>
              <a:ext cx="4099288" cy="347834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0" tIns="0" rIns="0" bIns="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tabLst>
                  <a:tab pos="0" algn="l"/>
                </a:tabLst>
                <a:defRPr/>
              </a:pPr>
              <a:r>
                <a:rPr lang="fr-FR" b="1" spc="-1">
                  <a:solidFill>
                    <a:srgbClr val="000000"/>
                  </a:solidFill>
                  <a:latin typeface="Rockwell"/>
                  <a:ea typeface="Rockwell"/>
                </a:rPr>
                <a:t>Conditions d'entrée</a:t>
              </a:r>
              <a:endParaRPr lang="fr-FR" spc="-1"/>
            </a:p>
          </p:txBody>
        </p:sp>
        <p:sp>
          <p:nvSpPr>
            <p:cNvPr id="203" name="CustomShape 15"/>
            <p:cNvSpPr/>
            <p:nvPr/>
          </p:nvSpPr>
          <p:spPr>
            <a:xfrm>
              <a:off x="6508798" y="2665786"/>
              <a:ext cx="3946874" cy="979973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0" tIns="0" rIns="0" bIns="0"/>
            <a:lstStyle/>
            <a:p>
              <a:pPr fontAlgn="auto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tabLst>
                  <a:tab pos="0" algn="l"/>
                </a:tabLst>
                <a:defRPr/>
              </a:pPr>
              <a:r>
                <a:rPr lang="fr-FR" dirty="0"/>
                <a:t>Être titulaire du BAC Général ou Technologique ou Professionnel ou un diplôme de niveau 4 et être âgé de moins de 30 ans et avoir 15 ans minimum.</a:t>
              </a:r>
              <a:r>
                <a:rPr lang="fr-FR" spc="-1" dirty="0" smtClean="0">
                  <a:solidFill>
                    <a:srgbClr val="3F3F3F"/>
                  </a:solidFill>
                  <a:latin typeface="Calibri"/>
                  <a:ea typeface="Calibri"/>
                </a:rPr>
                <a:t>)</a:t>
              </a:r>
              <a:endParaRPr lang="fr-FR" spc="-1" dirty="0"/>
            </a:p>
          </p:txBody>
        </p:sp>
      </p:grpSp>
      <p:sp>
        <p:nvSpPr>
          <p:cNvPr id="204" name="Line 16"/>
          <p:cNvSpPr/>
          <p:nvPr/>
        </p:nvSpPr>
        <p:spPr>
          <a:xfrm>
            <a:off x="6024563" y="1447800"/>
            <a:ext cx="71437" cy="5221288"/>
          </a:xfrm>
          <a:prstGeom prst="line">
            <a:avLst/>
          </a:prstGeom>
          <a:ln w="38160">
            <a:solidFill>
              <a:srgbClr val="CCCC00"/>
            </a:solidFill>
            <a:prstDash val="dash"/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05" name="CustomShape 17"/>
          <p:cNvSpPr/>
          <p:nvPr/>
        </p:nvSpPr>
        <p:spPr>
          <a:xfrm>
            <a:off x="6504136" y="3938444"/>
            <a:ext cx="5503714" cy="94615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/>
          <a:lstStyle/>
          <a:p>
            <a:pPr fontAlgn="auto">
              <a:lnSpc>
                <a:spcPct val="90000"/>
              </a:lnSpc>
              <a:spcBef>
                <a:spcPts val="1001"/>
              </a:spcBef>
              <a:spcAft>
                <a:spcPts val="0"/>
              </a:spcAft>
              <a:tabLst>
                <a:tab pos="0" algn="l"/>
              </a:tabLst>
              <a:defRPr/>
            </a:pPr>
            <a:r>
              <a:rPr lang="fr-FR" sz="1600" dirty="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Approvisionneur</a:t>
            </a:r>
            <a:r>
              <a:rPr lang="fr-FR" sz="1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 conducteur de travaux, adjoint unité territoriale, chargé d’affaires commerce du bois, </a:t>
            </a:r>
            <a:r>
              <a:rPr lang="fr-FR" sz="1600" dirty="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Technicien </a:t>
            </a:r>
            <a:r>
              <a:rPr lang="fr-FR" sz="1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en exploitation forestière de coopérative ou entreprise privée </a:t>
            </a:r>
            <a:r>
              <a:rPr lang="fr-FR" sz="1600" dirty="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- Technico-commercial </a:t>
            </a:r>
            <a:r>
              <a:rPr lang="fr-FR" sz="1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de société </a:t>
            </a:r>
            <a:r>
              <a:rPr lang="fr-FR" sz="1600" dirty="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papetière de </a:t>
            </a:r>
            <a:r>
              <a:rPr lang="fr-FR" sz="1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scierie de groupe industriel </a:t>
            </a:r>
            <a:r>
              <a:rPr lang="fr-FR" sz="1600" dirty="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-  </a:t>
            </a:r>
            <a:r>
              <a:rPr lang="fr-FR" sz="1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Responsable de rayon (négoce de bois, d’éco-matériaux</a:t>
            </a:r>
            <a:r>
              <a:rPr lang="fr-FR" sz="1600" dirty="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)</a:t>
            </a:r>
            <a:endParaRPr lang="fr-FR" sz="1600" spc="-1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08" name="CustomShape 20"/>
          <p:cNvSpPr/>
          <p:nvPr/>
        </p:nvSpPr>
        <p:spPr>
          <a:xfrm>
            <a:off x="6311900" y="1335088"/>
            <a:ext cx="5756275" cy="854075"/>
          </a:xfrm>
          <a:prstGeom prst="roundRect">
            <a:avLst>
              <a:gd name="adj" fmla="val 16667"/>
            </a:avLst>
          </a:prstGeom>
          <a:solidFill>
            <a:srgbClr val="CCCC00"/>
          </a:solidFill>
          <a:ln w="25560">
            <a:solidFill>
              <a:srgbClr val="9696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400" b="1" spc="-1" dirty="0" smtClean="0"/>
              <a:t>BTS TECHNICO COMMERCIAL PRODUITS DE LA FILIERE BOIS ET FORET</a:t>
            </a:r>
            <a:endParaRPr lang="fr-FR" sz="1400" b="1" spc="-1" dirty="0"/>
          </a:p>
        </p:txBody>
      </p:sp>
      <p:sp>
        <p:nvSpPr>
          <p:cNvPr id="22" name="CustomShape 2"/>
          <p:cNvSpPr/>
          <p:nvPr/>
        </p:nvSpPr>
        <p:spPr>
          <a:xfrm>
            <a:off x="-312305" y="3810000"/>
            <a:ext cx="1958975" cy="36195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3" name="CustomShape 9"/>
          <p:cNvSpPr/>
          <p:nvPr/>
        </p:nvSpPr>
        <p:spPr>
          <a:xfrm>
            <a:off x="75045" y="3565525"/>
            <a:ext cx="3732213" cy="34925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/>
          <a:lstStyle/>
          <a:p>
            <a:pPr fontAlgn="auto">
              <a:spcBef>
                <a:spcPts val="0"/>
              </a:spcBef>
              <a:spcAft>
                <a:spcPts val="0"/>
              </a:spcAft>
              <a:tabLst>
                <a:tab pos="0" algn="l"/>
              </a:tabLst>
              <a:defRPr/>
            </a:pPr>
            <a:r>
              <a:rPr lang="fr-FR" b="1" spc="-1">
                <a:solidFill>
                  <a:srgbClr val="000000"/>
                </a:solidFill>
                <a:latin typeface="Rockwell"/>
                <a:ea typeface="Rockwell"/>
              </a:rPr>
              <a:t>Métiers visés</a:t>
            </a:r>
            <a:endParaRPr lang="fr-FR" spc="-1"/>
          </a:p>
        </p:txBody>
      </p:sp>
      <p:grpSp>
        <p:nvGrpSpPr>
          <p:cNvPr id="24" name="Group 10"/>
          <p:cNvGrpSpPr>
            <a:grpSpLocks/>
          </p:cNvGrpSpPr>
          <p:nvPr/>
        </p:nvGrpSpPr>
        <p:grpSpPr bwMode="auto">
          <a:xfrm>
            <a:off x="129020" y="5026025"/>
            <a:ext cx="5408613" cy="1514475"/>
            <a:chOff x="6661080" y="5025960"/>
            <a:chExt cx="5407920" cy="1513800"/>
          </a:xfrm>
        </p:grpSpPr>
        <p:sp>
          <p:nvSpPr>
            <p:cNvPr id="25" name="CustomShape 11"/>
            <p:cNvSpPr/>
            <p:nvPr/>
          </p:nvSpPr>
          <p:spPr>
            <a:xfrm>
              <a:off x="6919810" y="5379815"/>
              <a:ext cx="5149190" cy="1159945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0" tIns="0" rIns="0" bIns="0"/>
            <a:lstStyle/>
            <a:p>
              <a:pPr fontAlgn="auto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tabLst>
                  <a:tab pos="0" algn="l"/>
                </a:tabLst>
                <a:defRPr/>
              </a:pPr>
              <a:r>
                <a:rPr lang="fr-FR" spc="-1" dirty="0">
                  <a:solidFill>
                    <a:srgbClr val="3F3F3F"/>
                  </a:solidFill>
                  <a:latin typeface="Calibri"/>
                  <a:ea typeface="Calibri"/>
                </a:rPr>
                <a:t>2 années en alternance</a:t>
              </a:r>
              <a:endParaRPr lang="fr-FR" spc="-1" dirty="0"/>
            </a:p>
            <a:p>
              <a:pPr marL="266760" indent="-266400" fontAlgn="auto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3F3F3F"/>
                </a:buClr>
                <a:buFont typeface="Arial"/>
                <a:buChar char="-"/>
                <a:tabLst>
                  <a:tab pos="0" algn="l"/>
                </a:tabLst>
                <a:defRPr/>
              </a:pPr>
              <a:r>
                <a:rPr lang="fr-FR" spc="-1" dirty="0">
                  <a:solidFill>
                    <a:srgbClr val="3F3F3F"/>
                  </a:solidFill>
                  <a:latin typeface="Calibri"/>
                  <a:ea typeface="Calibri"/>
                </a:rPr>
                <a:t>34 semaines de cours au CFPPA</a:t>
              </a:r>
              <a:endParaRPr lang="fr-FR" spc="-1" dirty="0"/>
            </a:p>
            <a:p>
              <a:pPr marL="266760" indent="-266400" fontAlgn="auto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3F3F3F"/>
                </a:buClr>
                <a:buFont typeface="Arial"/>
                <a:buChar char="-"/>
                <a:tabLst>
                  <a:tab pos="0" algn="l"/>
                </a:tabLst>
                <a:defRPr/>
              </a:pPr>
              <a:r>
                <a:rPr lang="fr-FR" spc="-1" dirty="0">
                  <a:solidFill>
                    <a:srgbClr val="3F3F3F"/>
                  </a:solidFill>
                  <a:latin typeface="Calibri"/>
                  <a:ea typeface="Calibri"/>
                </a:rPr>
                <a:t>70 semaines en entreprise</a:t>
              </a:r>
              <a:r>
                <a:rPr dirty="0"/>
                <a:t/>
              </a:r>
              <a:br>
                <a:rPr dirty="0"/>
              </a:br>
              <a:r>
                <a:rPr lang="fr-FR" spc="-1" dirty="0">
                  <a:solidFill>
                    <a:srgbClr val="3F3F3F"/>
                  </a:solidFill>
                  <a:latin typeface="Calibri"/>
                  <a:ea typeface="Calibri"/>
                </a:rPr>
                <a:t>(dont 10 semaines de congés payés) </a:t>
              </a:r>
              <a:endParaRPr lang="fr-FR" spc="-1" dirty="0"/>
            </a:p>
            <a:p>
              <a:pPr fontAlgn="auto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tabLst>
                  <a:tab pos="0" algn="l"/>
                </a:tabLst>
                <a:defRPr/>
              </a:pPr>
              <a:endParaRPr lang="fr-FR" spc="-1" dirty="0"/>
            </a:p>
          </p:txBody>
        </p:sp>
        <p:sp>
          <p:nvSpPr>
            <p:cNvPr id="26" name="CustomShape 12"/>
            <p:cNvSpPr/>
            <p:nvPr/>
          </p:nvSpPr>
          <p:spPr>
            <a:xfrm>
              <a:off x="6661080" y="5025960"/>
              <a:ext cx="5346015" cy="350682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0" tIns="0" rIns="0" bIns="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tabLst>
                  <a:tab pos="0" algn="l"/>
                </a:tabLst>
                <a:defRPr/>
              </a:pPr>
              <a:r>
                <a:rPr lang="fr-FR" b="1" spc="-1">
                  <a:solidFill>
                    <a:srgbClr val="000000"/>
                  </a:solidFill>
                  <a:latin typeface="Rockwell"/>
                  <a:ea typeface="Rockwell"/>
                </a:rPr>
                <a:t>Organisation de la formation</a:t>
              </a:r>
              <a:endParaRPr lang="fr-FR" spc="-1"/>
            </a:p>
          </p:txBody>
        </p:sp>
      </p:grpSp>
      <p:grpSp>
        <p:nvGrpSpPr>
          <p:cNvPr id="27" name="Group 13"/>
          <p:cNvGrpSpPr>
            <a:grpSpLocks/>
          </p:cNvGrpSpPr>
          <p:nvPr/>
        </p:nvGrpSpPr>
        <p:grpSpPr bwMode="auto">
          <a:xfrm>
            <a:off x="-4330" y="2297113"/>
            <a:ext cx="4238625" cy="1333500"/>
            <a:chOff x="6527880" y="2297160"/>
            <a:chExt cx="4239000" cy="1334160"/>
          </a:xfrm>
        </p:grpSpPr>
        <p:sp>
          <p:nvSpPr>
            <p:cNvPr id="28" name="CustomShape 14"/>
            <p:cNvSpPr/>
            <p:nvPr/>
          </p:nvSpPr>
          <p:spPr>
            <a:xfrm>
              <a:off x="6527880" y="2297160"/>
              <a:ext cx="4099288" cy="347834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0" tIns="0" rIns="0" bIns="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tabLst>
                  <a:tab pos="0" algn="l"/>
                </a:tabLst>
                <a:defRPr/>
              </a:pPr>
              <a:r>
                <a:rPr lang="fr-FR" b="1" spc="-1">
                  <a:solidFill>
                    <a:srgbClr val="000000"/>
                  </a:solidFill>
                  <a:latin typeface="Rockwell"/>
                  <a:ea typeface="Rockwell"/>
                </a:rPr>
                <a:t>Conditions d'entrée</a:t>
              </a:r>
              <a:endParaRPr lang="fr-FR" spc="-1"/>
            </a:p>
          </p:txBody>
        </p:sp>
        <p:sp>
          <p:nvSpPr>
            <p:cNvPr id="29" name="CustomShape 15"/>
            <p:cNvSpPr/>
            <p:nvPr/>
          </p:nvSpPr>
          <p:spPr>
            <a:xfrm>
              <a:off x="6820006" y="2651347"/>
              <a:ext cx="3946874" cy="979973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0" tIns="0" rIns="0" bIns="0"/>
            <a:lstStyle/>
            <a:p>
              <a:pPr fontAlgn="auto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tabLst>
                  <a:tab pos="0" algn="l"/>
                </a:tabLst>
                <a:defRPr/>
              </a:pPr>
              <a:r>
                <a:rPr lang="fr-FR" spc="-1" dirty="0">
                  <a:solidFill>
                    <a:srgbClr val="3F3F3F"/>
                  </a:solidFill>
                  <a:latin typeface="Calibri"/>
                  <a:ea typeface="Calibri"/>
                </a:rPr>
                <a:t>Avoir entre 16 et 29 ans révolus</a:t>
              </a:r>
              <a:r>
                <a:rPr dirty="0"/>
                <a:t/>
              </a:r>
              <a:br>
                <a:rPr dirty="0"/>
              </a:br>
              <a:r>
                <a:rPr lang="fr-FR" spc="-1" dirty="0">
                  <a:solidFill>
                    <a:srgbClr val="3F3F3F"/>
                  </a:solidFill>
                  <a:latin typeface="Calibri"/>
                  <a:ea typeface="Calibri"/>
                </a:rPr>
                <a:t>(Sans limite d'âge si reconnu RQTH)</a:t>
              </a:r>
              <a:endParaRPr lang="fr-FR" spc="-1" dirty="0"/>
            </a:p>
            <a:p>
              <a:pPr fontAlgn="auto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tabLst>
                  <a:tab pos="0" algn="l"/>
                </a:tabLst>
                <a:defRPr/>
              </a:pPr>
              <a:r>
                <a:rPr lang="fr-FR" spc="-1" dirty="0">
                  <a:solidFill>
                    <a:srgbClr val="3F3F3F"/>
                  </a:solidFill>
                  <a:latin typeface="Calibri"/>
                  <a:ea typeface="Calibri"/>
                </a:rPr>
                <a:t>Avoir un diplôme de niveau 3 (CAP/BEP)</a:t>
              </a:r>
              <a:endParaRPr lang="fr-FR" spc="-1" dirty="0"/>
            </a:p>
          </p:txBody>
        </p:sp>
      </p:grpSp>
      <p:sp>
        <p:nvSpPr>
          <p:cNvPr id="30" name="CustomShape 17"/>
          <p:cNvSpPr/>
          <p:nvPr/>
        </p:nvSpPr>
        <p:spPr>
          <a:xfrm>
            <a:off x="363970" y="3916363"/>
            <a:ext cx="3592513" cy="94615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/>
          <a:lstStyle/>
          <a:p>
            <a:pPr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tabLst>
                <a:tab pos="0" algn="l"/>
              </a:tabLst>
              <a:defRPr/>
            </a:pPr>
            <a:r>
              <a:rPr lang="fr-FR" spc="-1" dirty="0">
                <a:solidFill>
                  <a:srgbClr val="3F3F3F"/>
                </a:solidFill>
                <a:latin typeface="Calibri"/>
                <a:ea typeface="Calibri"/>
              </a:rPr>
              <a:t>S'installer, reprendre ou s'associer sur une exploitation forestière</a:t>
            </a:r>
            <a:r>
              <a:rPr dirty="0"/>
              <a:t/>
            </a:r>
            <a:br>
              <a:rPr dirty="0"/>
            </a:br>
            <a:r>
              <a:rPr lang="fr-FR" spc="-1" dirty="0">
                <a:solidFill>
                  <a:srgbClr val="3F3F3F"/>
                </a:solidFill>
                <a:latin typeface="Calibri"/>
                <a:ea typeface="Calibri"/>
              </a:rPr>
              <a:t>Ouvrier/Technicien forestier, Responsable de chantiers forestiers</a:t>
            </a:r>
            <a:endParaRPr lang="fr-FR" spc="-1" dirty="0"/>
          </a:p>
          <a:p>
            <a:pPr fontAlgn="auto">
              <a:lnSpc>
                <a:spcPct val="90000"/>
              </a:lnSpc>
              <a:spcBef>
                <a:spcPts val="1001"/>
              </a:spcBef>
              <a:spcAft>
                <a:spcPts val="0"/>
              </a:spcAft>
              <a:tabLst>
                <a:tab pos="0" algn="l"/>
              </a:tabLst>
              <a:defRPr/>
            </a:pPr>
            <a:endParaRPr lang="fr-FR" spc="-1" dirty="0"/>
          </a:p>
        </p:txBody>
      </p:sp>
      <p:sp>
        <p:nvSpPr>
          <p:cNvPr id="31" name="CustomShape 20"/>
          <p:cNvSpPr/>
          <p:nvPr/>
        </p:nvSpPr>
        <p:spPr>
          <a:xfrm>
            <a:off x="144463" y="1417638"/>
            <a:ext cx="5756275" cy="854075"/>
          </a:xfrm>
          <a:prstGeom prst="roundRect">
            <a:avLst>
              <a:gd name="adj" fmla="val 16667"/>
            </a:avLst>
          </a:prstGeom>
          <a:solidFill>
            <a:srgbClr val="CCCC00"/>
          </a:solidFill>
          <a:ln w="25560">
            <a:solidFill>
              <a:srgbClr val="9696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b="1" spc="-1" dirty="0">
                <a:solidFill>
                  <a:srgbClr val="000000"/>
                </a:solidFill>
              </a:rPr>
              <a:t>BP Responsable de Chantiers </a:t>
            </a:r>
            <a:r>
              <a:rPr lang="fr-FR" b="1" spc="-1" dirty="0" smtClean="0">
                <a:solidFill>
                  <a:srgbClr val="000000"/>
                </a:solidFill>
              </a:rPr>
              <a:t>de Bucheronnage Manuel et Débardage </a:t>
            </a:r>
            <a:r>
              <a:rPr lang="fr-FR" sz="1400" b="1" spc="-1" dirty="0" smtClean="0">
                <a:solidFill>
                  <a:srgbClr val="000000"/>
                </a:solidFill>
              </a:rPr>
              <a:t>(niveau </a:t>
            </a:r>
            <a:r>
              <a:rPr lang="fr-FR" sz="1400" b="1" spc="-1" dirty="0">
                <a:solidFill>
                  <a:srgbClr val="000000"/>
                </a:solidFill>
              </a:rPr>
              <a:t>bac</a:t>
            </a:r>
            <a:r>
              <a:rPr lang="fr-FR" sz="1400" b="1" spc="-1" dirty="0" smtClean="0">
                <a:solidFill>
                  <a:srgbClr val="000000"/>
                </a:solidFill>
              </a:rPr>
              <a:t>)</a:t>
            </a:r>
            <a:endParaRPr lang="fr-FR" sz="1400" spc="-1" dirty="0"/>
          </a:p>
        </p:txBody>
      </p:sp>
    </p:spTree>
    <p:extLst>
      <p:ext uri="{BB962C8B-B14F-4D97-AF65-F5344CB8AC3E}">
        <p14:creationId xmlns:p14="http://schemas.microsoft.com/office/powerpoint/2010/main" val="466245080"/>
      </p:ext>
    </p:extLst>
  </p:cSld>
  <p:clrMapOvr>
    <a:masterClrMapping/>
  </p:clrMapOvr>
  <p:transition spd="slow">
    <p:random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TextShape 1"/>
          <p:cNvSpPr/>
          <p:nvPr/>
        </p:nvSpPr>
        <p:spPr>
          <a:xfrm>
            <a:off x="192088" y="342900"/>
            <a:ext cx="10075862" cy="788988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b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3600" spc="-1">
                <a:solidFill>
                  <a:srgbClr val="D4AA12"/>
                </a:solidFill>
                <a:latin typeface="Arial Black"/>
              </a:rPr>
              <a:t>Métiers du domaine du paysage</a:t>
            </a:r>
            <a:endParaRPr lang="fr-FR" sz="3600" spc="-1"/>
          </a:p>
        </p:txBody>
      </p:sp>
      <p:sp>
        <p:nvSpPr>
          <p:cNvPr id="210" name="CustomShape 2"/>
          <p:cNvSpPr/>
          <p:nvPr/>
        </p:nvSpPr>
        <p:spPr>
          <a:xfrm>
            <a:off x="6219825" y="3810000"/>
            <a:ext cx="1958975" cy="36195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11" name="CustomShape 3"/>
          <p:cNvSpPr/>
          <p:nvPr/>
        </p:nvSpPr>
        <p:spPr>
          <a:xfrm>
            <a:off x="10348913" y="661988"/>
            <a:ext cx="804862" cy="455612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400" b="1" spc="-1">
                <a:solidFill>
                  <a:srgbClr val="FAA527"/>
                </a:solidFill>
              </a:rPr>
              <a:t>APP</a:t>
            </a:r>
            <a:endParaRPr lang="fr-FR" sz="2400" spc="-1"/>
          </a:p>
        </p:txBody>
      </p:sp>
      <p:sp>
        <p:nvSpPr>
          <p:cNvPr id="212" name="CustomShape 4"/>
          <p:cNvSpPr/>
          <p:nvPr/>
        </p:nvSpPr>
        <p:spPr>
          <a:xfrm>
            <a:off x="392113" y="3916363"/>
            <a:ext cx="3732212" cy="34925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/>
          <a:lstStyle/>
          <a:p>
            <a:pPr fontAlgn="auto">
              <a:spcBef>
                <a:spcPts val="0"/>
              </a:spcBef>
              <a:spcAft>
                <a:spcPts val="0"/>
              </a:spcAft>
              <a:tabLst>
                <a:tab pos="0" algn="l"/>
              </a:tabLst>
              <a:defRPr/>
            </a:pPr>
            <a:r>
              <a:rPr lang="fr-FR" b="1" spc="-1">
                <a:solidFill>
                  <a:srgbClr val="000000"/>
                </a:solidFill>
                <a:latin typeface="Rockwell"/>
                <a:ea typeface="Rockwell"/>
              </a:rPr>
              <a:t>Métiers visés</a:t>
            </a:r>
            <a:endParaRPr lang="fr-FR" spc="-1"/>
          </a:p>
        </p:txBody>
      </p:sp>
      <p:sp>
        <p:nvSpPr>
          <p:cNvPr id="213" name="CustomShape 5"/>
          <p:cNvSpPr/>
          <p:nvPr/>
        </p:nvSpPr>
        <p:spPr>
          <a:xfrm>
            <a:off x="482600" y="5437188"/>
            <a:ext cx="3895725" cy="1158875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/>
          <a:lstStyle/>
          <a:p>
            <a:pPr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tabLst>
                <a:tab pos="0" algn="l"/>
              </a:tabLst>
              <a:defRPr/>
            </a:pPr>
            <a:r>
              <a:rPr lang="fr-FR" spc="-1">
                <a:solidFill>
                  <a:srgbClr val="3F3F3F"/>
                </a:solidFill>
                <a:latin typeface="Calibri"/>
                <a:ea typeface="Calibri"/>
              </a:rPr>
              <a:t>2 années en alternance</a:t>
            </a:r>
            <a:endParaRPr lang="fr-FR" spc="-1"/>
          </a:p>
          <a:p>
            <a:pPr marL="266760" indent="-266400"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Font typeface="Arial"/>
              <a:buChar char="-"/>
              <a:tabLst>
                <a:tab pos="0" algn="l"/>
              </a:tabLst>
              <a:defRPr/>
            </a:pPr>
            <a:r>
              <a:rPr lang="fr-FR" spc="-1">
                <a:solidFill>
                  <a:srgbClr val="3F3F3F"/>
                </a:solidFill>
                <a:latin typeface="Calibri"/>
                <a:ea typeface="Calibri"/>
              </a:rPr>
              <a:t>26 semaines de cours au CFA</a:t>
            </a:r>
            <a:endParaRPr lang="fr-FR" spc="-1"/>
          </a:p>
          <a:p>
            <a:pPr marL="266760" indent="-266400" algn="just"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Font typeface="Arial"/>
              <a:buChar char="-"/>
              <a:tabLst>
                <a:tab pos="0" algn="l"/>
              </a:tabLst>
              <a:defRPr/>
            </a:pPr>
            <a:r>
              <a:rPr lang="fr-FR" spc="-1">
                <a:solidFill>
                  <a:srgbClr val="3F3F3F"/>
                </a:solidFill>
                <a:latin typeface="Calibri"/>
                <a:ea typeface="Calibri"/>
              </a:rPr>
              <a:t>78 semaines en entreprise</a:t>
            </a:r>
            <a:r>
              <a:t/>
            </a:r>
            <a:br/>
            <a:r>
              <a:rPr lang="fr-FR" spc="-1">
                <a:solidFill>
                  <a:srgbClr val="3F3F3F"/>
                </a:solidFill>
                <a:latin typeface="Calibri"/>
                <a:ea typeface="Calibri"/>
              </a:rPr>
              <a:t>(dont 10 semaines de congés payés)</a:t>
            </a:r>
            <a:endParaRPr lang="fr-FR" spc="-1"/>
          </a:p>
        </p:txBody>
      </p:sp>
      <p:sp>
        <p:nvSpPr>
          <p:cNvPr id="214" name="CustomShape 6"/>
          <p:cNvSpPr/>
          <p:nvPr/>
        </p:nvSpPr>
        <p:spPr>
          <a:xfrm>
            <a:off x="392113" y="5053013"/>
            <a:ext cx="3732212" cy="347662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/>
          <a:lstStyle/>
          <a:p>
            <a:pPr fontAlgn="auto">
              <a:spcBef>
                <a:spcPts val="0"/>
              </a:spcBef>
              <a:spcAft>
                <a:spcPts val="0"/>
              </a:spcAft>
              <a:tabLst>
                <a:tab pos="0" algn="l"/>
              </a:tabLst>
              <a:defRPr/>
            </a:pPr>
            <a:r>
              <a:rPr lang="fr-FR" b="1" spc="-1">
                <a:solidFill>
                  <a:srgbClr val="000000"/>
                </a:solidFill>
                <a:latin typeface="Rockwell"/>
                <a:ea typeface="Rockwell"/>
              </a:rPr>
              <a:t>Organisation de la formation</a:t>
            </a:r>
            <a:endParaRPr lang="fr-FR" spc="-1"/>
          </a:p>
        </p:txBody>
      </p:sp>
      <p:sp>
        <p:nvSpPr>
          <p:cNvPr id="215" name="CustomShape 7"/>
          <p:cNvSpPr/>
          <p:nvPr/>
        </p:nvSpPr>
        <p:spPr>
          <a:xfrm>
            <a:off x="354013" y="2357438"/>
            <a:ext cx="3732212" cy="34925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/>
          <a:lstStyle/>
          <a:p>
            <a:pPr fontAlgn="auto">
              <a:spcBef>
                <a:spcPts val="0"/>
              </a:spcBef>
              <a:spcAft>
                <a:spcPts val="0"/>
              </a:spcAft>
              <a:tabLst>
                <a:tab pos="0" algn="l"/>
              </a:tabLst>
              <a:defRPr/>
            </a:pPr>
            <a:r>
              <a:rPr lang="fr-FR" b="1" spc="-1">
                <a:solidFill>
                  <a:srgbClr val="000000"/>
                </a:solidFill>
                <a:latin typeface="Rockwell"/>
                <a:ea typeface="Rockwell"/>
              </a:rPr>
              <a:t>Conditions d'entrée</a:t>
            </a:r>
            <a:endParaRPr lang="fr-FR" spc="-1"/>
          </a:p>
        </p:txBody>
      </p:sp>
      <p:sp>
        <p:nvSpPr>
          <p:cNvPr id="216" name="CustomShape 8"/>
          <p:cNvSpPr/>
          <p:nvPr/>
        </p:nvSpPr>
        <p:spPr>
          <a:xfrm>
            <a:off x="476250" y="2697163"/>
            <a:ext cx="3732213" cy="1030287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fontAlgn="auto">
              <a:spcBef>
                <a:spcPts val="0"/>
              </a:spcBef>
              <a:spcAft>
                <a:spcPts val="0"/>
              </a:spcAft>
              <a:tabLst>
                <a:tab pos="0" algn="l"/>
              </a:tabLst>
              <a:defRPr/>
            </a:pPr>
            <a:r>
              <a:rPr lang="fr-FR" spc="-1">
                <a:solidFill>
                  <a:srgbClr val="3F3F3F"/>
                </a:solidFill>
                <a:latin typeface="Calibri"/>
                <a:ea typeface="Calibri"/>
              </a:rPr>
              <a:t>Avoir entre 16 et 29 ans révolus</a:t>
            </a:r>
            <a:endParaRPr lang="fr-FR" spc="-1"/>
          </a:p>
          <a:p>
            <a:pPr algn="just" fontAlgn="auto">
              <a:spcBef>
                <a:spcPts val="0"/>
              </a:spcBef>
              <a:spcAft>
                <a:spcPts val="0"/>
              </a:spcAft>
              <a:tabLst>
                <a:tab pos="0" algn="l"/>
              </a:tabLst>
              <a:defRPr/>
            </a:pPr>
            <a:r>
              <a:rPr lang="fr-FR" spc="-1">
                <a:solidFill>
                  <a:srgbClr val="3F3F3F"/>
                </a:solidFill>
                <a:latin typeface="Calibri"/>
                <a:ea typeface="Calibri"/>
              </a:rPr>
              <a:t>15 ans si 3</a:t>
            </a:r>
            <a:r>
              <a:rPr lang="fr-FR" spc="-1" baseline="30000">
                <a:solidFill>
                  <a:srgbClr val="3F3F3F"/>
                </a:solidFill>
                <a:latin typeface="Calibri"/>
                <a:ea typeface="Calibri"/>
              </a:rPr>
              <a:t>ème</a:t>
            </a:r>
            <a:r>
              <a:rPr lang="fr-FR" spc="-1">
                <a:solidFill>
                  <a:srgbClr val="3F3F3F"/>
                </a:solidFill>
                <a:latin typeface="Calibri"/>
                <a:ea typeface="Calibri"/>
              </a:rPr>
              <a:t> terminée et Sans limite d'âge si reconnu RQTH</a:t>
            </a:r>
            <a:endParaRPr lang="fr-FR" spc="-1"/>
          </a:p>
          <a:p>
            <a:pPr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tabLst>
                <a:tab pos="0" algn="l"/>
              </a:tabLst>
              <a:defRPr/>
            </a:pPr>
            <a:r>
              <a:rPr lang="fr-FR" spc="-1">
                <a:solidFill>
                  <a:srgbClr val="3F3F3F"/>
                </a:solidFill>
                <a:latin typeface="Calibri"/>
                <a:ea typeface="Calibri"/>
              </a:rPr>
              <a:t>Signer un contrat avec une entreprise</a:t>
            </a:r>
            <a:endParaRPr lang="fr-FR" spc="-1"/>
          </a:p>
        </p:txBody>
      </p:sp>
      <p:sp>
        <p:nvSpPr>
          <p:cNvPr id="217" name="Line 9"/>
          <p:cNvSpPr/>
          <p:nvPr/>
        </p:nvSpPr>
        <p:spPr>
          <a:xfrm>
            <a:off x="6024563" y="1447800"/>
            <a:ext cx="71437" cy="5221288"/>
          </a:xfrm>
          <a:prstGeom prst="line">
            <a:avLst/>
          </a:prstGeom>
          <a:ln w="38160">
            <a:solidFill>
              <a:srgbClr val="CCCC00"/>
            </a:solidFill>
            <a:prstDash val="dash"/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18" name="CustomShape 10"/>
          <p:cNvSpPr/>
          <p:nvPr/>
        </p:nvSpPr>
        <p:spPr>
          <a:xfrm>
            <a:off x="317500" y="1381125"/>
            <a:ext cx="5207000" cy="852488"/>
          </a:xfrm>
          <a:prstGeom prst="roundRect">
            <a:avLst>
              <a:gd name="adj" fmla="val 16667"/>
            </a:avLst>
          </a:prstGeom>
          <a:solidFill>
            <a:srgbClr val="CCCC00"/>
          </a:solidFill>
          <a:ln w="25560">
            <a:solidFill>
              <a:srgbClr val="9696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b="1" spc="-1">
                <a:solidFill>
                  <a:srgbClr val="000000"/>
                </a:solidFill>
              </a:rPr>
              <a:t>CAPA Jardinier Paysagiste </a:t>
            </a:r>
            <a:endParaRPr lang="fr-FR" spc="-1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100" b="1" spc="-1">
                <a:solidFill>
                  <a:srgbClr val="000000"/>
                </a:solidFill>
              </a:rPr>
              <a:t>entretien et aménagemen</a:t>
            </a:r>
            <a:r>
              <a:rPr lang="fr-FR" sz="1100" spc="-1">
                <a:solidFill>
                  <a:srgbClr val="000000"/>
                </a:solidFill>
                <a:latin typeface="Times New Roman"/>
              </a:rPr>
              <a:t>t</a:t>
            </a:r>
            <a:endParaRPr lang="fr-FR" sz="1100" spc="-1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100" b="1" spc="-1">
                <a:solidFill>
                  <a:srgbClr val="000000"/>
                </a:solidFill>
              </a:rPr>
              <a:t>Sur Pamiers  </a:t>
            </a:r>
            <a:endParaRPr lang="fr-FR" sz="1100" spc="-1"/>
          </a:p>
        </p:txBody>
      </p:sp>
      <p:sp>
        <p:nvSpPr>
          <p:cNvPr id="219" name="CustomShape 11"/>
          <p:cNvSpPr/>
          <p:nvPr/>
        </p:nvSpPr>
        <p:spPr>
          <a:xfrm>
            <a:off x="520700" y="4268788"/>
            <a:ext cx="5003800" cy="544512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/>
          <a:lstStyle/>
          <a:p>
            <a:pPr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tabLst>
                <a:tab pos="0" algn="l"/>
              </a:tabLst>
              <a:defRPr/>
            </a:pPr>
            <a:r>
              <a:rPr lang="fr-FR" spc="-1">
                <a:solidFill>
                  <a:srgbClr val="3F3F3F"/>
                </a:solidFill>
                <a:latin typeface="Calibri"/>
                <a:ea typeface="Calibri"/>
              </a:rPr>
              <a:t>Ouvrier paysagiste ou en collectivité service espaces </a:t>
            </a:r>
            <a:endParaRPr lang="fr-FR" spc="-1"/>
          </a:p>
          <a:p>
            <a:pPr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tabLst>
                <a:tab pos="0" algn="l"/>
              </a:tabLst>
              <a:defRPr/>
            </a:pPr>
            <a:r>
              <a:rPr lang="fr-FR" spc="-1">
                <a:solidFill>
                  <a:srgbClr val="3F3F3F"/>
                </a:solidFill>
                <a:latin typeface="Calibri"/>
                <a:ea typeface="Calibri"/>
              </a:rPr>
              <a:t>Poursuivre ses études vers le BP AP (+ proche Toulouse) </a:t>
            </a:r>
            <a:endParaRPr lang="fr-FR" spc="-1"/>
          </a:p>
        </p:txBody>
      </p:sp>
      <p:grpSp>
        <p:nvGrpSpPr>
          <p:cNvPr id="38924" name="Group 12"/>
          <p:cNvGrpSpPr>
            <a:grpSpLocks/>
          </p:cNvGrpSpPr>
          <p:nvPr/>
        </p:nvGrpSpPr>
        <p:grpSpPr bwMode="auto">
          <a:xfrm>
            <a:off x="6613525" y="4005263"/>
            <a:ext cx="4179888" cy="1390650"/>
            <a:chOff x="6613560" y="4005360"/>
            <a:chExt cx="4180320" cy="1391040"/>
          </a:xfrm>
        </p:grpSpPr>
        <p:sp>
          <p:nvSpPr>
            <p:cNvPr id="221" name="CustomShape 13"/>
            <p:cNvSpPr/>
            <p:nvPr/>
          </p:nvSpPr>
          <p:spPr>
            <a:xfrm>
              <a:off x="7199409" y="4448396"/>
              <a:ext cx="3594471" cy="948004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0" tIns="0" rIns="0" bIns="0"/>
            <a:lstStyle/>
            <a:p>
              <a:pPr fontAlgn="auto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tabLst>
                  <a:tab pos="0" algn="l"/>
                </a:tabLst>
                <a:defRPr/>
              </a:pPr>
              <a:r>
                <a:rPr lang="fr-FR" spc="-1">
                  <a:solidFill>
                    <a:srgbClr val="3F3F3F"/>
                  </a:solidFill>
                  <a:latin typeface="Calibri"/>
                  <a:ea typeface="Calibri"/>
                </a:rPr>
                <a:t>S'installer, reprendre ou s'associer en tant qu’élagueur</a:t>
              </a:r>
              <a:r>
                <a:t/>
              </a:r>
              <a:br/>
              <a:endParaRPr lang="fr-FR" spc="-1"/>
            </a:p>
            <a:p>
              <a:pPr fontAlgn="auto">
                <a:lnSpc>
                  <a:spcPct val="90000"/>
                </a:lnSpc>
                <a:spcBef>
                  <a:spcPts val="1001"/>
                </a:spcBef>
                <a:spcAft>
                  <a:spcPts val="0"/>
                </a:spcAft>
                <a:tabLst>
                  <a:tab pos="0" algn="l"/>
                </a:tabLst>
                <a:defRPr/>
              </a:pPr>
              <a:endParaRPr lang="fr-FR" spc="-1"/>
            </a:p>
          </p:txBody>
        </p:sp>
        <p:sp>
          <p:nvSpPr>
            <p:cNvPr id="222" name="CustomShape 14"/>
            <p:cNvSpPr/>
            <p:nvPr/>
          </p:nvSpPr>
          <p:spPr>
            <a:xfrm>
              <a:off x="6613560" y="4005360"/>
              <a:ext cx="3732599" cy="349348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0" tIns="0" rIns="0" bIns="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tabLst>
                  <a:tab pos="0" algn="l"/>
                </a:tabLst>
                <a:defRPr/>
              </a:pPr>
              <a:r>
                <a:rPr lang="fr-FR" b="1" spc="-1">
                  <a:solidFill>
                    <a:srgbClr val="000000"/>
                  </a:solidFill>
                  <a:latin typeface="Rockwell"/>
                  <a:ea typeface="Rockwell"/>
                </a:rPr>
                <a:t>Métiers visés</a:t>
              </a:r>
              <a:endParaRPr lang="fr-FR" spc="-1"/>
            </a:p>
          </p:txBody>
        </p:sp>
      </p:grpSp>
      <p:grpSp>
        <p:nvGrpSpPr>
          <p:cNvPr id="38925" name="Group 15"/>
          <p:cNvGrpSpPr>
            <a:grpSpLocks/>
          </p:cNvGrpSpPr>
          <p:nvPr/>
        </p:nvGrpSpPr>
        <p:grpSpPr bwMode="auto">
          <a:xfrm>
            <a:off x="6672263" y="5157788"/>
            <a:ext cx="4219575" cy="1512887"/>
            <a:chOff x="6672240" y="5157720"/>
            <a:chExt cx="4219920" cy="1512360"/>
          </a:xfrm>
        </p:grpSpPr>
        <p:sp>
          <p:nvSpPr>
            <p:cNvPr id="224" name="CustomShape 16"/>
            <p:cNvSpPr/>
            <p:nvPr/>
          </p:nvSpPr>
          <p:spPr>
            <a:xfrm>
              <a:off x="7297766" y="5511609"/>
              <a:ext cx="3594394" cy="1158471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0" tIns="0" rIns="0" bIns="0"/>
            <a:lstStyle/>
            <a:p>
              <a:pPr fontAlgn="auto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tabLst>
                  <a:tab pos="0" algn="l"/>
                </a:tabLst>
                <a:defRPr/>
              </a:pPr>
              <a:r>
                <a:rPr lang="fr-FR" spc="-1">
                  <a:solidFill>
                    <a:srgbClr val="3F3F3F"/>
                  </a:solidFill>
                  <a:latin typeface="Calibri"/>
                  <a:ea typeface="Calibri"/>
                </a:rPr>
                <a:t>1 année en alternance</a:t>
              </a:r>
              <a:endParaRPr lang="fr-FR" spc="-1"/>
            </a:p>
            <a:p>
              <a:pPr marL="266760" indent="-266400" fontAlgn="auto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3F3F3F"/>
                </a:buClr>
                <a:buFont typeface="Arial"/>
                <a:buChar char="-"/>
                <a:tabLst>
                  <a:tab pos="0" algn="l"/>
                </a:tabLst>
                <a:defRPr/>
              </a:pPr>
              <a:r>
                <a:rPr lang="fr-FR" spc="-1">
                  <a:solidFill>
                    <a:srgbClr val="3F3F3F"/>
                  </a:solidFill>
                  <a:latin typeface="Calibri"/>
                  <a:ea typeface="Calibri"/>
                </a:rPr>
                <a:t>17 semaines de cours au CFPPA</a:t>
              </a:r>
              <a:endParaRPr lang="fr-FR" spc="-1"/>
            </a:p>
            <a:p>
              <a:pPr marL="266760" indent="-266400" fontAlgn="auto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3F3F3F"/>
                </a:buClr>
                <a:buFont typeface="Arial"/>
                <a:buChar char="-"/>
                <a:tabLst>
                  <a:tab pos="0" algn="l"/>
                </a:tabLst>
                <a:defRPr/>
              </a:pPr>
              <a:r>
                <a:rPr lang="fr-FR" spc="-1">
                  <a:solidFill>
                    <a:srgbClr val="3F3F3F"/>
                  </a:solidFill>
                  <a:latin typeface="Calibri"/>
                  <a:ea typeface="Calibri"/>
                </a:rPr>
                <a:t>35 semaines en entreprise</a:t>
              </a:r>
              <a:r>
                <a:t/>
              </a:r>
              <a:br/>
              <a:r>
                <a:rPr lang="fr-FR" spc="-1">
                  <a:solidFill>
                    <a:srgbClr val="3F3F3F"/>
                  </a:solidFill>
                  <a:latin typeface="Calibri"/>
                  <a:ea typeface="Calibri"/>
                </a:rPr>
                <a:t>(dont 10 semaines de congés payés)</a:t>
              </a:r>
              <a:endParaRPr lang="fr-FR" spc="-1"/>
            </a:p>
          </p:txBody>
        </p:sp>
        <p:sp>
          <p:nvSpPr>
            <p:cNvPr id="225" name="CustomShape 17"/>
            <p:cNvSpPr/>
            <p:nvPr/>
          </p:nvSpPr>
          <p:spPr>
            <a:xfrm>
              <a:off x="6672240" y="5157720"/>
              <a:ext cx="3732517" cy="349128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0" tIns="0" rIns="0" bIns="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tabLst>
                  <a:tab pos="0" algn="l"/>
                </a:tabLst>
                <a:defRPr/>
              </a:pPr>
              <a:r>
                <a:rPr lang="fr-FR" b="1" spc="-1">
                  <a:solidFill>
                    <a:srgbClr val="000000"/>
                  </a:solidFill>
                  <a:latin typeface="Rockwell"/>
                  <a:ea typeface="Rockwell"/>
                </a:rPr>
                <a:t>Organisation de la formation</a:t>
              </a:r>
              <a:endParaRPr lang="fr-FR" spc="-1"/>
            </a:p>
          </p:txBody>
        </p:sp>
      </p:grpSp>
      <p:grpSp>
        <p:nvGrpSpPr>
          <p:cNvPr id="38926" name="Group 18"/>
          <p:cNvGrpSpPr>
            <a:grpSpLocks/>
          </p:cNvGrpSpPr>
          <p:nvPr/>
        </p:nvGrpSpPr>
        <p:grpSpPr bwMode="auto">
          <a:xfrm>
            <a:off x="6578600" y="2486025"/>
            <a:ext cx="4214813" cy="1093788"/>
            <a:chOff x="6578640" y="2486160"/>
            <a:chExt cx="4215240" cy="1094400"/>
          </a:xfrm>
        </p:grpSpPr>
        <p:sp>
          <p:nvSpPr>
            <p:cNvPr id="227" name="CustomShape 19"/>
            <p:cNvSpPr/>
            <p:nvPr/>
          </p:nvSpPr>
          <p:spPr>
            <a:xfrm>
              <a:off x="6578640" y="2486160"/>
              <a:ext cx="3732591" cy="349445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0" tIns="0" rIns="0" bIns="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tabLst>
                  <a:tab pos="0" algn="l"/>
                </a:tabLst>
                <a:defRPr/>
              </a:pPr>
              <a:r>
                <a:rPr lang="fr-FR" b="1" spc="-1">
                  <a:solidFill>
                    <a:srgbClr val="000000"/>
                  </a:solidFill>
                  <a:latin typeface="Rockwell"/>
                  <a:ea typeface="Rockwell"/>
                </a:rPr>
                <a:t>Conditions d'entrée</a:t>
              </a:r>
              <a:endParaRPr lang="fr-FR" spc="-1"/>
            </a:p>
          </p:txBody>
        </p:sp>
        <p:sp>
          <p:nvSpPr>
            <p:cNvPr id="228" name="CustomShape 20"/>
            <p:cNvSpPr/>
            <p:nvPr/>
          </p:nvSpPr>
          <p:spPr>
            <a:xfrm>
              <a:off x="7199416" y="2875316"/>
              <a:ext cx="3594464" cy="705244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0" tIns="0" rIns="0" bIns="0"/>
            <a:lstStyle/>
            <a:p>
              <a:pPr fontAlgn="auto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tabLst>
                  <a:tab pos="0" algn="l"/>
                </a:tabLst>
                <a:defRPr/>
              </a:pPr>
              <a:r>
                <a:rPr lang="fr-FR" spc="-1">
                  <a:solidFill>
                    <a:srgbClr val="3F3F3F"/>
                  </a:solidFill>
                  <a:latin typeface="Calibri"/>
                  <a:ea typeface="Calibri"/>
                </a:rPr>
                <a:t>Avoir entre 18 et 29 ans révolus</a:t>
              </a:r>
              <a:r>
                <a:t/>
              </a:r>
              <a:br/>
              <a:r>
                <a:rPr lang="fr-FR" spc="-1">
                  <a:solidFill>
                    <a:srgbClr val="3F3F3F"/>
                  </a:solidFill>
                  <a:latin typeface="Calibri"/>
                  <a:ea typeface="Calibri"/>
                </a:rPr>
                <a:t>(Sans limite d'âge si reconnu RQTH)</a:t>
              </a:r>
              <a:endParaRPr lang="fr-FR" spc="-1"/>
            </a:p>
            <a:p>
              <a:pPr fontAlgn="auto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tabLst>
                  <a:tab pos="0" algn="l"/>
                </a:tabLst>
                <a:defRPr/>
              </a:pPr>
              <a:r>
                <a:rPr lang="fr-FR" spc="-1">
                  <a:solidFill>
                    <a:srgbClr val="3F3F3F"/>
                  </a:solidFill>
                  <a:latin typeface="Calibri"/>
                  <a:ea typeface="Calibri"/>
                </a:rPr>
                <a:t>Avoir un diplôme de niveau 4 dans le domaine (sinon dérogation)</a:t>
              </a:r>
              <a:endParaRPr lang="fr-FR" spc="-1"/>
            </a:p>
          </p:txBody>
        </p:sp>
      </p:grpSp>
      <p:sp>
        <p:nvSpPr>
          <p:cNvPr id="229" name="CustomShape 21"/>
          <p:cNvSpPr/>
          <p:nvPr/>
        </p:nvSpPr>
        <p:spPr>
          <a:xfrm>
            <a:off x="6456363" y="1603375"/>
            <a:ext cx="5540375" cy="768350"/>
          </a:xfrm>
          <a:prstGeom prst="roundRect">
            <a:avLst>
              <a:gd name="adj" fmla="val 16667"/>
            </a:avLst>
          </a:prstGeom>
          <a:solidFill>
            <a:srgbClr val="E2E2AA"/>
          </a:solidFill>
          <a:ln w="25560">
            <a:solidFill>
              <a:srgbClr val="A7A77D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b="1" spc="-1">
                <a:solidFill>
                  <a:srgbClr val="000000"/>
                </a:solidFill>
              </a:rPr>
              <a:t>Certificat de Spécialisation </a:t>
            </a:r>
            <a:endParaRPr lang="fr-FR" spc="-1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400" b="1" spc="-1">
                <a:solidFill>
                  <a:srgbClr val="000000"/>
                </a:solidFill>
              </a:rPr>
              <a:t>Arboriste élagueur </a:t>
            </a:r>
            <a:endParaRPr lang="fr-FR" sz="1400" spc="-1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200" b="1" spc="-1">
                <a:solidFill>
                  <a:srgbClr val="000000"/>
                </a:solidFill>
              </a:rPr>
              <a:t>Sur Pamiers  </a:t>
            </a:r>
            <a:endParaRPr lang="fr-FR" sz="1200" spc="-1"/>
          </a:p>
        </p:txBody>
      </p:sp>
      <p:sp>
        <p:nvSpPr>
          <p:cNvPr id="230" name="CustomShape 22"/>
          <p:cNvSpPr/>
          <p:nvPr/>
        </p:nvSpPr>
        <p:spPr>
          <a:xfrm>
            <a:off x="7011988" y="1258888"/>
            <a:ext cx="4675187" cy="333375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600" b="1" spc="-1">
                <a:solidFill>
                  <a:srgbClr val="000000"/>
                </a:solidFill>
              </a:rPr>
              <a:t>Post BAC Paysage/aménagement/GMNF </a:t>
            </a:r>
            <a:endParaRPr lang="fr-FR" sz="1600" spc="-1"/>
          </a:p>
        </p:txBody>
      </p:sp>
      <p:sp>
        <p:nvSpPr>
          <p:cNvPr id="231" name="CustomShape 23"/>
          <p:cNvSpPr/>
          <p:nvPr/>
        </p:nvSpPr>
        <p:spPr>
          <a:xfrm>
            <a:off x="6296025" y="1381125"/>
            <a:ext cx="587375" cy="719138"/>
          </a:xfrm>
          <a:prstGeom prst="curvedRightArrow">
            <a:avLst>
              <a:gd name="adj1" fmla="val 25000"/>
              <a:gd name="adj2" fmla="val 38570"/>
              <a:gd name="adj3" fmla="val 25000"/>
            </a:avLst>
          </a:prstGeom>
          <a:solidFill>
            <a:srgbClr val="CCCC00"/>
          </a:solidFill>
          <a:ln w="25560">
            <a:solidFill>
              <a:srgbClr val="9696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</p:spTree>
  </p:cSld>
  <p:clrMapOvr>
    <a:masterClrMapping/>
  </p:clrMapOvr>
  <p:transition spd="slow">
    <p:random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TextShape 1"/>
          <p:cNvSpPr/>
          <p:nvPr/>
        </p:nvSpPr>
        <p:spPr>
          <a:xfrm>
            <a:off x="179388" y="1439863"/>
            <a:ext cx="6405562" cy="3027362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ctr"/>
          <a:lstStyle/>
          <a:p>
            <a:pPr algn="ctr"/>
            <a:endParaRPr lang="fr-FR" dirty="0"/>
          </a:p>
          <a:p>
            <a:pPr algn="ctr"/>
            <a:r>
              <a:rPr lang="fr-FR" sz="5400" dirty="0">
                <a:solidFill>
                  <a:srgbClr val="D4AA12"/>
                </a:solidFill>
                <a:latin typeface="Arial Black" pitchFamily="34" charset="0"/>
              </a:rPr>
              <a:t>Rejoignez-nous !</a:t>
            </a:r>
            <a:r>
              <a:rPr lang="fr-FR" dirty="0"/>
              <a:t/>
            </a:r>
            <a:br>
              <a:rPr lang="fr-FR" dirty="0"/>
            </a:br>
            <a:r>
              <a:rPr lang="fr-FR" sz="5400" dirty="0">
                <a:solidFill>
                  <a:srgbClr val="D4AA12"/>
                </a:solidFill>
                <a:latin typeface="Arial Black" pitchFamily="34" charset="0"/>
              </a:rPr>
              <a:t> </a:t>
            </a:r>
            <a:endParaRPr lang="fr-FR" sz="5400" dirty="0"/>
          </a:p>
          <a:p>
            <a:pPr algn="ctr"/>
            <a:r>
              <a:rPr lang="fr-FR" sz="3200" b="1" dirty="0">
                <a:solidFill>
                  <a:srgbClr val="D4AA12"/>
                </a:solidFill>
                <a:latin typeface="Arial Black" pitchFamily="34" charset="0"/>
              </a:rPr>
              <a:t>PORTES OUVERTES</a:t>
            </a:r>
            <a:r>
              <a:rPr lang="fr-FR" sz="3200" dirty="0">
                <a:solidFill>
                  <a:srgbClr val="D4AA12"/>
                </a:solidFill>
                <a:latin typeface="Arial Black" pitchFamily="34" charset="0"/>
              </a:rPr>
              <a:t> </a:t>
            </a:r>
            <a:endParaRPr lang="fr-FR" sz="3200" dirty="0"/>
          </a:p>
          <a:p>
            <a:pPr algn="ctr"/>
            <a:r>
              <a:rPr lang="fr-FR" sz="3200" b="1" dirty="0">
                <a:solidFill>
                  <a:srgbClr val="D4AA12"/>
                </a:solidFill>
                <a:latin typeface="Arial Black" pitchFamily="34" charset="0"/>
              </a:rPr>
              <a:t>Samedi </a:t>
            </a:r>
            <a:r>
              <a:rPr lang="fr-FR" sz="3200" b="1" dirty="0" smtClean="0">
                <a:solidFill>
                  <a:srgbClr val="D4AA12"/>
                </a:solidFill>
                <a:latin typeface="Arial Black" pitchFamily="34" charset="0"/>
              </a:rPr>
              <a:t>14 février</a:t>
            </a:r>
            <a:endParaRPr lang="fr-FR" sz="3200" dirty="0"/>
          </a:p>
          <a:p>
            <a:pPr algn="ctr"/>
            <a:r>
              <a:rPr lang="fr-FR" sz="3200" b="1" dirty="0">
                <a:solidFill>
                  <a:srgbClr val="D4AA12"/>
                </a:solidFill>
                <a:latin typeface="Arial Black" pitchFamily="34" charset="0"/>
              </a:rPr>
              <a:t>9h à </a:t>
            </a:r>
            <a:r>
              <a:rPr lang="fr-FR" sz="3200" b="1" dirty="0" smtClean="0">
                <a:solidFill>
                  <a:srgbClr val="D4AA12"/>
                </a:solidFill>
                <a:latin typeface="Arial Black" pitchFamily="34" charset="0"/>
              </a:rPr>
              <a:t>16h30</a:t>
            </a:r>
            <a:endParaRPr lang="fr-FR" sz="3200" dirty="0"/>
          </a:p>
          <a:p>
            <a:pPr algn="ctr"/>
            <a:endParaRPr lang="fr-FR" sz="3200" dirty="0"/>
          </a:p>
          <a:p>
            <a:pPr algn="ctr"/>
            <a:r>
              <a:rPr lang="fr-FR" sz="3200" b="1" dirty="0">
                <a:solidFill>
                  <a:srgbClr val="D4AA12"/>
                </a:solidFill>
                <a:latin typeface="Arial Black" pitchFamily="34" charset="0"/>
              </a:rPr>
              <a:t>MINI STAGES</a:t>
            </a:r>
            <a:endParaRPr lang="fr-FR" sz="3200" dirty="0"/>
          </a:p>
          <a:p>
            <a:r>
              <a:rPr lang="fr-FR" sz="2400" b="1" u="sng" dirty="0">
                <a:solidFill>
                  <a:srgbClr val="996633"/>
                </a:solidFill>
                <a:latin typeface="Arial Black" pitchFamily="34" charset="0"/>
                <a:hlinkClick r:id="rId2"/>
              </a:rPr>
              <a:t>http://www.lyceeagricolepamiers.fr/</a:t>
            </a:r>
            <a:endParaRPr lang="fr-FR" sz="2400" dirty="0"/>
          </a:p>
          <a:p>
            <a:pPr algn="ctr"/>
            <a:endParaRPr lang="fr-FR" sz="2400" dirty="0"/>
          </a:p>
        </p:txBody>
      </p:sp>
      <p:sp>
        <p:nvSpPr>
          <p:cNvPr id="233" name="TextShape 2"/>
          <p:cNvSpPr/>
          <p:nvPr/>
        </p:nvSpPr>
        <p:spPr>
          <a:xfrm>
            <a:off x="7464425" y="1989138"/>
            <a:ext cx="4530725" cy="1865312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ctr"/>
          <a:lstStyle/>
          <a:p>
            <a:pPr algn="ctr" fontAlgn="auto">
              <a:spcBef>
                <a:spcPts val="561"/>
              </a:spcBef>
              <a:spcAft>
                <a:spcPts val="0"/>
              </a:spcAft>
              <a:tabLst>
                <a:tab pos="0" algn="l"/>
              </a:tabLst>
              <a:defRPr/>
            </a:pPr>
            <a:r>
              <a:rPr lang="fr-FR" sz="2800" b="1" spc="-1">
                <a:solidFill>
                  <a:srgbClr val="1B807E"/>
                </a:solidFill>
              </a:rPr>
              <a:t>Un lycée à taille humaine</a:t>
            </a:r>
            <a:endParaRPr lang="fr-FR" sz="2800" spc="-1"/>
          </a:p>
          <a:p>
            <a:pPr algn="ctr" fontAlgn="auto">
              <a:spcBef>
                <a:spcPts val="561"/>
              </a:spcBef>
              <a:spcAft>
                <a:spcPts val="0"/>
              </a:spcAft>
              <a:tabLst>
                <a:tab pos="0" algn="l"/>
              </a:tabLst>
              <a:defRPr/>
            </a:pPr>
            <a:r>
              <a:rPr lang="fr-FR" sz="2800" b="1" spc="-1">
                <a:solidFill>
                  <a:srgbClr val="1B807E"/>
                </a:solidFill>
              </a:rPr>
              <a:t>Un environnement nature</a:t>
            </a:r>
            <a:endParaRPr lang="fr-FR" sz="2800" spc="-1"/>
          </a:p>
          <a:p>
            <a:pPr algn="ctr" fontAlgn="auto">
              <a:spcBef>
                <a:spcPts val="561"/>
              </a:spcBef>
              <a:spcAft>
                <a:spcPts val="0"/>
              </a:spcAft>
              <a:tabLst>
                <a:tab pos="0" algn="l"/>
              </a:tabLst>
              <a:defRPr/>
            </a:pPr>
            <a:r>
              <a:rPr lang="fr-FR" sz="2800" b="1" spc="-1">
                <a:solidFill>
                  <a:srgbClr val="1B807E"/>
                </a:solidFill>
              </a:rPr>
              <a:t>Un internat accueillant</a:t>
            </a:r>
            <a:endParaRPr lang="fr-FR" sz="2800" spc="-1"/>
          </a:p>
          <a:p>
            <a:pPr algn="ctr" fontAlgn="auto">
              <a:spcBef>
                <a:spcPts val="561"/>
              </a:spcBef>
              <a:spcAft>
                <a:spcPts val="0"/>
              </a:spcAft>
              <a:tabLst>
                <a:tab pos="0" algn="l"/>
              </a:tabLst>
              <a:defRPr/>
            </a:pPr>
            <a:endParaRPr lang="fr-FR" sz="2800" spc="-1"/>
          </a:p>
        </p:txBody>
      </p:sp>
    </p:spTree>
  </p:cSld>
  <p:clrMapOvr>
    <a:masterClrMapping/>
  </p:clrMapOvr>
  <p:transition spd="slow">
    <p:random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-1464840" y="121223"/>
            <a:ext cx="10972440" cy="1144800"/>
          </a:xfrm>
        </p:spPr>
        <p:txBody>
          <a:bodyPr/>
          <a:lstStyle/>
          <a:p>
            <a:r>
              <a:rPr lang="fr-FR" dirty="0" smtClean="0">
                <a:solidFill>
                  <a:srgbClr val="FFC000"/>
                </a:solidFill>
              </a:rPr>
              <a:t>Rémunération des apprentis</a:t>
            </a:r>
            <a:endParaRPr lang="fr-FR" dirty="0">
              <a:solidFill>
                <a:srgbClr val="FFC000"/>
              </a:solidFill>
            </a:endParaRPr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00512" y="1266023"/>
            <a:ext cx="9590376" cy="55715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162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TextShape 1"/>
          <p:cNvSpPr/>
          <p:nvPr/>
        </p:nvSpPr>
        <p:spPr>
          <a:xfrm>
            <a:off x="192088" y="342900"/>
            <a:ext cx="10075862" cy="788988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b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3600" spc="-1">
                <a:solidFill>
                  <a:srgbClr val="D4AA12"/>
                </a:solidFill>
                <a:latin typeface="Arial Black"/>
              </a:rPr>
              <a:t>Les filières après la 3</a:t>
            </a:r>
            <a:r>
              <a:rPr lang="fr-FR" sz="3600" b="1" spc="-1" baseline="14000000">
                <a:solidFill>
                  <a:srgbClr val="D4AA12"/>
                </a:solidFill>
                <a:latin typeface="Arial Black"/>
              </a:rPr>
              <a:t>ème</a:t>
            </a:r>
            <a:endParaRPr lang="fr-FR" sz="3600" spc="-1"/>
          </a:p>
        </p:txBody>
      </p:sp>
      <p:sp>
        <p:nvSpPr>
          <p:cNvPr id="83" name="TextShape 2"/>
          <p:cNvSpPr/>
          <p:nvPr/>
        </p:nvSpPr>
        <p:spPr>
          <a:xfrm>
            <a:off x="609600" y="1828800"/>
            <a:ext cx="10968038" cy="4297363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grpSp>
        <p:nvGrpSpPr>
          <p:cNvPr id="84" name="Group 3"/>
          <p:cNvGrpSpPr>
            <a:grpSpLocks/>
          </p:cNvGrpSpPr>
          <p:nvPr/>
        </p:nvGrpSpPr>
        <p:grpSpPr bwMode="auto">
          <a:xfrm>
            <a:off x="568325" y="4286250"/>
            <a:ext cx="3290888" cy="1951038"/>
            <a:chOff x="568440" y="4286160"/>
            <a:chExt cx="3291480" cy="1950480"/>
          </a:xfrm>
        </p:grpSpPr>
        <p:sp>
          <p:nvSpPr>
            <p:cNvPr id="85" name="CustomShape 4"/>
            <p:cNvSpPr/>
            <p:nvPr/>
          </p:nvSpPr>
          <p:spPr>
            <a:xfrm rot="16200000" flipV="1">
              <a:off x="2768378" y="4561203"/>
              <a:ext cx="260276" cy="1325801"/>
            </a:xfrm>
            <a:prstGeom prst="bentConnector3">
              <a:avLst>
                <a:gd name="adj1" fmla="val 50000"/>
              </a:avLst>
            </a:prstGeom>
            <a:noFill/>
            <a:ln w="28440">
              <a:solidFill>
                <a:srgbClr val="000000"/>
              </a:solidFill>
              <a:miter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86" name="CustomShape 5"/>
            <p:cNvSpPr/>
            <p:nvPr/>
          </p:nvSpPr>
          <p:spPr>
            <a:xfrm rot="5400000" flipH="1" flipV="1">
              <a:off x="1914945" y="5047858"/>
              <a:ext cx="266624" cy="358840"/>
            </a:xfrm>
            <a:prstGeom prst="bentConnector3">
              <a:avLst>
                <a:gd name="adj1" fmla="val 50000"/>
              </a:avLst>
            </a:prstGeom>
            <a:noFill/>
            <a:ln w="28440">
              <a:solidFill>
                <a:srgbClr val="000000"/>
              </a:solidFill>
              <a:miter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87" name="CustomShape 6"/>
            <p:cNvSpPr/>
            <p:nvPr/>
          </p:nvSpPr>
          <p:spPr>
            <a:xfrm>
              <a:off x="604960" y="4286160"/>
              <a:ext cx="3250197" cy="807807"/>
            </a:xfrm>
            <a:prstGeom prst="roundRect">
              <a:avLst>
                <a:gd name="adj" fmla="val 16667"/>
              </a:avLst>
            </a:prstGeom>
            <a:solidFill>
              <a:srgbClr val="3366FF">
                <a:alpha val="40000"/>
              </a:srgbClr>
            </a:solidFill>
            <a:ln w="9360">
              <a:solidFill>
                <a:srgbClr val="000000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0" tIns="0" rIns="0" bIns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fr-FR" sz="2000" b="1" spc="-1">
                  <a:solidFill>
                    <a:srgbClr val="000000"/>
                  </a:solidFill>
                </a:rPr>
                <a:t> </a:t>
              </a:r>
              <a:r>
                <a:rPr lang="fr-FR" sz="2400" b="1" spc="-1">
                  <a:solidFill>
                    <a:srgbClr val="000000"/>
                  </a:solidFill>
                </a:rPr>
                <a:t>2</a:t>
              </a:r>
              <a:r>
                <a:rPr lang="fr-FR" sz="2400" b="1" spc="-1" baseline="30000">
                  <a:solidFill>
                    <a:srgbClr val="000000"/>
                  </a:solidFill>
                </a:rPr>
                <a:t>nde</a:t>
              </a:r>
              <a:r>
                <a:rPr lang="fr-FR" sz="2000" b="1" spc="-1">
                  <a:solidFill>
                    <a:srgbClr val="000000"/>
                  </a:solidFill>
                </a:rPr>
                <a:t>GT</a:t>
              </a:r>
              <a:endParaRPr lang="fr-FR" sz="2000" spc="-1"/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fr-FR" sz="1600" b="1" spc="-1">
                  <a:solidFill>
                    <a:srgbClr val="000000"/>
                  </a:solidFill>
                </a:rPr>
                <a:t>Générale et Technologique</a:t>
              </a:r>
              <a:endParaRPr lang="fr-FR" sz="1600" spc="-1"/>
            </a:p>
          </p:txBody>
        </p:sp>
        <p:sp>
          <p:nvSpPr>
            <p:cNvPr id="88" name="CustomShape 7"/>
            <p:cNvSpPr/>
            <p:nvPr/>
          </p:nvSpPr>
          <p:spPr>
            <a:xfrm>
              <a:off x="568440" y="5368525"/>
              <a:ext cx="2596030" cy="868115"/>
            </a:xfrm>
            <a:prstGeom prst="roundRect">
              <a:avLst>
                <a:gd name="adj" fmla="val 16667"/>
              </a:avLst>
            </a:prstGeom>
            <a:solidFill>
              <a:srgbClr val="D4AA12">
                <a:alpha val="40000"/>
              </a:srgbClr>
            </a:solidFill>
            <a:ln w="9360">
              <a:solidFill>
                <a:srgbClr val="000000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0" tIns="0" rIns="0" bIns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fr-FR" spc="-1"/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fr-FR" sz="1400" b="1" spc="-1">
                  <a:solidFill>
                    <a:srgbClr val="000000"/>
                  </a:solidFill>
                </a:rPr>
                <a:t>Bac STAV</a:t>
              </a:r>
              <a:endParaRPr lang="fr-FR" sz="1400" spc="-1"/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fr-FR" sz="1400" b="1" spc="-1">
                  <a:solidFill>
                    <a:srgbClr val="000000"/>
                  </a:solidFill>
                </a:rPr>
                <a:t>Sciences et Technologies</a:t>
              </a:r>
              <a:endParaRPr lang="fr-FR" sz="1400" spc="-1"/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fr-FR" sz="1400" b="1" spc="-1">
                  <a:solidFill>
                    <a:srgbClr val="000000"/>
                  </a:solidFill>
                </a:rPr>
                <a:t> de</a:t>
              </a:r>
              <a:endParaRPr lang="fr-FR" sz="1400" spc="-1"/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fr-FR" sz="1400" b="1" spc="-1">
                  <a:solidFill>
                    <a:srgbClr val="000000"/>
                  </a:solidFill>
                </a:rPr>
                <a:t>l’Agronomie et du Vivant</a:t>
              </a:r>
              <a:endParaRPr lang="fr-FR" sz="1400" spc="-1"/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fr-FR" sz="1400" spc="-1"/>
            </a:p>
          </p:txBody>
        </p:sp>
        <p:sp>
          <p:nvSpPr>
            <p:cNvPr id="89" name="CustomShape 8"/>
            <p:cNvSpPr/>
            <p:nvPr/>
          </p:nvSpPr>
          <p:spPr>
            <a:xfrm>
              <a:off x="3258149" y="5362177"/>
              <a:ext cx="601771" cy="868115"/>
            </a:xfrm>
            <a:prstGeom prst="roundRect">
              <a:avLst>
                <a:gd name="adj" fmla="val 16667"/>
              </a:avLst>
            </a:prstGeom>
            <a:solidFill>
              <a:srgbClr val="D4AA12">
                <a:alpha val="40000"/>
              </a:srgbClr>
            </a:solidFill>
            <a:ln w="9360">
              <a:solidFill>
                <a:srgbClr val="000000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0" tIns="0" rIns="0" bIns="0" anchor="ctr"/>
            <a:lstStyle/>
            <a:p>
              <a:pPr algn="ctr"/>
              <a:r>
                <a:rPr lang="fr-FR" sz="800" b="1">
                  <a:solidFill>
                    <a:srgbClr val="000000"/>
                  </a:solidFill>
                </a:rPr>
                <a:t>Autre</a:t>
              </a:r>
              <a:endParaRPr lang="fr-FR" sz="800"/>
            </a:p>
            <a:p>
              <a:pPr algn="ctr"/>
              <a:r>
                <a:rPr lang="fr-FR" sz="800" b="1">
                  <a:solidFill>
                    <a:srgbClr val="000000"/>
                  </a:solidFill>
                </a:rPr>
                <a:t>Bac GT</a:t>
              </a:r>
            </a:p>
            <a:p>
              <a:pPr algn="ctr"/>
              <a:r>
                <a:rPr lang="fr-FR" sz="800" b="1">
                  <a:solidFill>
                    <a:srgbClr val="000000"/>
                  </a:solidFill>
                </a:rPr>
                <a:t>Ou Techno</a:t>
              </a:r>
              <a:endParaRPr lang="fr-FR" sz="800"/>
            </a:p>
            <a:p>
              <a:pPr algn="ctr"/>
              <a:r>
                <a:rPr lang="fr-FR" sz="800" b="1">
                  <a:solidFill>
                    <a:srgbClr val="000000"/>
                  </a:solidFill>
                </a:rPr>
                <a:t>(autre lycée</a:t>
              </a:r>
              <a:r>
                <a:rPr lang="fr-FR" sz="800">
                  <a:solidFill>
                    <a:srgbClr val="000000"/>
                  </a:solidFill>
                  <a:latin typeface="Times New Roman" pitchFamily="18" charset="0"/>
                </a:rPr>
                <a:t>)</a:t>
              </a:r>
              <a:endParaRPr lang="fr-FR" sz="800"/>
            </a:p>
          </p:txBody>
        </p:sp>
      </p:grpSp>
      <p:grpSp>
        <p:nvGrpSpPr>
          <p:cNvPr id="90" name="Group 9"/>
          <p:cNvGrpSpPr>
            <a:grpSpLocks/>
          </p:cNvGrpSpPr>
          <p:nvPr/>
        </p:nvGrpSpPr>
        <p:grpSpPr bwMode="auto">
          <a:xfrm>
            <a:off x="4008438" y="4292600"/>
            <a:ext cx="2486025" cy="1949450"/>
            <a:chOff x="4008600" y="4292640"/>
            <a:chExt cx="2486520" cy="1948680"/>
          </a:xfrm>
        </p:grpSpPr>
        <p:sp>
          <p:nvSpPr>
            <p:cNvPr id="91" name="CustomShape 10"/>
            <p:cNvSpPr/>
            <p:nvPr/>
          </p:nvSpPr>
          <p:spPr>
            <a:xfrm flipV="1">
              <a:off x="5253448" y="5065448"/>
              <a:ext cx="0" cy="269768"/>
            </a:xfrm>
            <a:custGeom>
              <a:avLst/>
              <a:gdLst/>
              <a:ahLst/>
              <a:cxnLst/>
              <a:rect l="l" t="t" r="r" b="b"/>
              <a:pathLst>
                <a:path w="21600" h="21600">
                  <a:moveTo>
                    <a:pt x="0" y="0"/>
                  </a:moveTo>
                  <a:lnTo>
                    <a:pt x="21600" y="21600"/>
                  </a:lnTo>
                </a:path>
              </a:pathLst>
            </a:custGeom>
            <a:noFill/>
            <a:ln w="28440">
              <a:solidFill>
                <a:srgbClr val="000000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92" name="CustomShape 11"/>
            <p:cNvSpPr/>
            <p:nvPr/>
          </p:nvSpPr>
          <p:spPr>
            <a:xfrm>
              <a:off x="4008600" y="4292640"/>
              <a:ext cx="2486520" cy="774394"/>
            </a:xfrm>
            <a:prstGeom prst="roundRect">
              <a:avLst>
                <a:gd name="adj" fmla="val 16667"/>
              </a:avLst>
            </a:prstGeom>
            <a:solidFill>
              <a:srgbClr val="71B81A">
                <a:alpha val="40000"/>
              </a:srgbClr>
            </a:solidFill>
            <a:ln w="9360">
              <a:solidFill>
                <a:srgbClr val="000000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0" tIns="0" rIns="0" bIns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fr-FR" sz="2000" b="1" spc="-1">
                  <a:solidFill>
                    <a:srgbClr val="000000"/>
                  </a:solidFill>
                </a:rPr>
                <a:t>2</a:t>
              </a:r>
              <a:r>
                <a:rPr lang="fr-FR" sz="2000" b="1" spc="-1" baseline="30000">
                  <a:solidFill>
                    <a:srgbClr val="000000"/>
                  </a:solidFill>
                </a:rPr>
                <a:t>nde</a:t>
              </a:r>
              <a:r>
                <a:rPr lang="fr-FR" sz="2000" b="1" spc="-1">
                  <a:solidFill>
                    <a:srgbClr val="000000"/>
                  </a:solidFill>
                </a:rPr>
                <a:t> Pro PA</a:t>
              </a:r>
              <a:endParaRPr lang="fr-FR" sz="2000" spc="-1"/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fr-FR" spc="-1">
                  <a:solidFill>
                    <a:srgbClr val="000000"/>
                  </a:solidFill>
                </a:rPr>
                <a:t>Productions Animales</a:t>
              </a:r>
              <a:endParaRPr lang="fr-FR" spc="-1"/>
            </a:p>
          </p:txBody>
        </p:sp>
        <p:sp>
          <p:nvSpPr>
            <p:cNvPr id="93" name="CustomShape 12"/>
            <p:cNvSpPr/>
            <p:nvPr/>
          </p:nvSpPr>
          <p:spPr>
            <a:xfrm>
              <a:off x="4008600" y="5344737"/>
              <a:ext cx="2486520" cy="896583"/>
            </a:xfrm>
            <a:prstGeom prst="roundRect">
              <a:avLst>
                <a:gd name="adj" fmla="val 16667"/>
              </a:avLst>
            </a:prstGeom>
            <a:solidFill>
              <a:srgbClr val="71B81A">
                <a:alpha val="40000"/>
              </a:srgbClr>
            </a:solidFill>
            <a:ln w="9360">
              <a:solidFill>
                <a:srgbClr val="000000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0" tIns="0" rIns="0" bIns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fr-FR" spc="-1"/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fr-FR" sz="1600" b="1" spc="-1">
                  <a:solidFill>
                    <a:srgbClr val="000000"/>
                  </a:solidFill>
                </a:rPr>
                <a:t>Bac Pro CGEA</a:t>
              </a:r>
              <a:endParaRPr lang="fr-FR" sz="1600" spc="-1"/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fr-FR" sz="1600" b="1" spc="-1">
                  <a:solidFill>
                    <a:srgbClr val="FFFF00"/>
                  </a:solidFill>
                </a:rPr>
                <a:t>Conduite et Gestion </a:t>
              </a:r>
              <a:endParaRPr lang="fr-FR" sz="1600" spc="-1"/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fr-FR" sz="1600" b="1" spc="-1">
                  <a:solidFill>
                    <a:srgbClr val="FFFF00"/>
                  </a:solidFill>
                </a:rPr>
                <a:t>de l’Entreprise Agricole</a:t>
              </a:r>
              <a:endParaRPr lang="fr-FR" sz="1600" spc="-1"/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fr-FR" sz="1600" spc="-1"/>
            </a:p>
          </p:txBody>
        </p:sp>
      </p:grpSp>
      <p:grpSp>
        <p:nvGrpSpPr>
          <p:cNvPr id="94" name="Group 13"/>
          <p:cNvGrpSpPr>
            <a:grpSpLocks/>
          </p:cNvGrpSpPr>
          <p:nvPr/>
        </p:nvGrpSpPr>
        <p:grpSpPr bwMode="auto">
          <a:xfrm>
            <a:off x="9193213" y="4265613"/>
            <a:ext cx="2371725" cy="1939925"/>
            <a:chOff x="9193320" y="4265640"/>
            <a:chExt cx="2372400" cy="1940400"/>
          </a:xfrm>
        </p:grpSpPr>
        <p:sp>
          <p:nvSpPr>
            <p:cNvPr id="95" name="CustomShape 14"/>
            <p:cNvSpPr/>
            <p:nvPr/>
          </p:nvSpPr>
          <p:spPr>
            <a:xfrm rot="16200000">
              <a:off x="10186590" y="5238222"/>
              <a:ext cx="392209" cy="0"/>
            </a:xfrm>
            <a:custGeom>
              <a:avLst/>
              <a:gdLst/>
              <a:ahLst/>
              <a:cxnLst/>
              <a:rect l="l" t="t" r="r" b="b"/>
              <a:pathLst>
                <a:path w="21600" h="21600">
                  <a:moveTo>
                    <a:pt x="0" y="0"/>
                  </a:moveTo>
                  <a:lnTo>
                    <a:pt x="21600" y="21600"/>
                  </a:lnTo>
                </a:path>
              </a:pathLst>
            </a:custGeom>
            <a:noFill/>
            <a:ln w="28440">
              <a:solidFill>
                <a:srgbClr val="000000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96" name="CustomShape 15"/>
            <p:cNvSpPr/>
            <p:nvPr/>
          </p:nvSpPr>
          <p:spPr>
            <a:xfrm>
              <a:off x="9193320" y="4265640"/>
              <a:ext cx="2372400" cy="773301"/>
            </a:xfrm>
            <a:prstGeom prst="roundRect">
              <a:avLst>
                <a:gd name="adj" fmla="val 16667"/>
              </a:avLst>
            </a:prstGeom>
            <a:solidFill>
              <a:srgbClr val="FF6699">
                <a:alpha val="40000"/>
              </a:srgbClr>
            </a:solidFill>
            <a:ln w="9360">
              <a:solidFill>
                <a:srgbClr val="000000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0" tIns="0" rIns="0" bIns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fr-FR" sz="2300" b="1" spc="-1">
                  <a:solidFill>
                    <a:srgbClr val="000000"/>
                  </a:solidFill>
                </a:rPr>
                <a:t>2</a:t>
              </a:r>
              <a:r>
                <a:rPr lang="fr-FR" sz="2300" b="1" spc="-1" baseline="30000">
                  <a:solidFill>
                    <a:srgbClr val="000000"/>
                  </a:solidFill>
                </a:rPr>
                <a:t>nde</a:t>
              </a:r>
              <a:r>
                <a:rPr lang="fr-FR" sz="2300" b="1" spc="-1">
                  <a:solidFill>
                    <a:srgbClr val="000000"/>
                  </a:solidFill>
                </a:rPr>
                <a:t> Pro SAPAT</a:t>
              </a:r>
              <a:endParaRPr lang="fr-FR" sz="2300" spc="-1"/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fr-FR" sz="1200" b="1" spc="-1">
                  <a:solidFill>
                    <a:srgbClr val="000000"/>
                  </a:solidFill>
                </a:rPr>
                <a:t>S</a:t>
              </a:r>
              <a:r>
                <a:rPr lang="fr-FR" sz="1200" spc="-1">
                  <a:solidFill>
                    <a:srgbClr val="000000"/>
                  </a:solidFill>
                </a:rPr>
                <a:t>ervice </a:t>
              </a:r>
              <a:r>
                <a:rPr lang="fr-FR" sz="1200" b="1" spc="-1">
                  <a:solidFill>
                    <a:srgbClr val="000000"/>
                  </a:solidFill>
                </a:rPr>
                <a:t>A</a:t>
              </a:r>
              <a:r>
                <a:rPr lang="fr-FR" sz="1200" spc="-1">
                  <a:solidFill>
                    <a:srgbClr val="000000"/>
                  </a:solidFill>
                </a:rPr>
                <a:t>ux </a:t>
              </a:r>
              <a:r>
                <a:rPr lang="fr-FR" sz="1200" b="1" spc="-1">
                  <a:solidFill>
                    <a:srgbClr val="000000"/>
                  </a:solidFill>
                </a:rPr>
                <a:t>P</a:t>
              </a:r>
              <a:r>
                <a:rPr lang="fr-FR" sz="1200" spc="-1">
                  <a:solidFill>
                    <a:srgbClr val="000000"/>
                  </a:solidFill>
                </a:rPr>
                <a:t>ersonnes </a:t>
              </a:r>
              <a:endParaRPr lang="fr-FR" sz="1200" spc="-1"/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fr-FR" sz="1200" spc="-1">
                  <a:solidFill>
                    <a:srgbClr val="000000"/>
                  </a:solidFill>
                </a:rPr>
                <a:t>et </a:t>
              </a:r>
              <a:r>
                <a:rPr lang="fr-FR" sz="1200" b="1" spc="-1">
                  <a:solidFill>
                    <a:srgbClr val="000000"/>
                  </a:solidFill>
                </a:rPr>
                <a:t>A</a:t>
              </a:r>
              <a:r>
                <a:rPr lang="fr-FR" sz="1200" spc="-1">
                  <a:solidFill>
                    <a:srgbClr val="000000"/>
                  </a:solidFill>
                </a:rPr>
                <a:t>ux </a:t>
              </a:r>
              <a:r>
                <a:rPr lang="fr-FR" sz="1200" b="1" spc="-1">
                  <a:solidFill>
                    <a:srgbClr val="000000"/>
                  </a:solidFill>
                </a:rPr>
                <a:t>T</a:t>
              </a:r>
              <a:r>
                <a:rPr lang="fr-FR" sz="1200" spc="-1">
                  <a:solidFill>
                    <a:srgbClr val="000000"/>
                  </a:solidFill>
                </a:rPr>
                <a:t>erritoires</a:t>
              </a:r>
              <a:endParaRPr lang="fr-FR" sz="1200" spc="-1"/>
            </a:p>
          </p:txBody>
        </p:sp>
        <p:sp>
          <p:nvSpPr>
            <p:cNvPr id="97" name="CustomShape 16"/>
            <p:cNvSpPr/>
            <p:nvPr/>
          </p:nvSpPr>
          <p:spPr>
            <a:xfrm>
              <a:off x="9193320" y="5432738"/>
              <a:ext cx="2372400" cy="773302"/>
            </a:xfrm>
            <a:prstGeom prst="roundRect">
              <a:avLst>
                <a:gd name="adj" fmla="val 16667"/>
              </a:avLst>
            </a:prstGeom>
            <a:solidFill>
              <a:srgbClr val="FF6699">
                <a:alpha val="40000"/>
              </a:srgbClr>
            </a:solidFill>
            <a:ln w="9360">
              <a:solidFill>
                <a:srgbClr val="000000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0" tIns="0" rIns="0" bIns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fr-FR" sz="2000" b="1" spc="-1">
                  <a:solidFill>
                    <a:srgbClr val="000000"/>
                  </a:solidFill>
                </a:rPr>
                <a:t>Bac Pro SAPAT</a:t>
              </a:r>
              <a:endParaRPr lang="fr-FR" sz="2000" spc="-1"/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fr-FR" sz="1300" b="1" spc="-1">
                  <a:solidFill>
                    <a:srgbClr val="FFFF00"/>
                  </a:solidFill>
                </a:rPr>
                <a:t>Service Aux Personnes </a:t>
              </a:r>
              <a:endParaRPr lang="fr-FR" sz="1300" spc="-1"/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fr-FR" sz="1300" b="1" spc="-1">
                  <a:solidFill>
                    <a:srgbClr val="FFFF00"/>
                  </a:solidFill>
                </a:rPr>
                <a:t>et Aux Territoires</a:t>
              </a:r>
              <a:endParaRPr lang="fr-FR" sz="1300" spc="-1"/>
            </a:p>
          </p:txBody>
        </p:sp>
      </p:grpSp>
      <p:grpSp>
        <p:nvGrpSpPr>
          <p:cNvPr id="98" name="Group 17"/>
          <p:cNvGrpSpPr>
            <a:grpSpLocks/>
          </p:cNvGrpSpPr>
          <p:nvPr/>
        </p:nvGrpSpPr>
        <p:grpSpPr bwMode="auto">
          <a:xfrm>
            <a:off x="6608763" y="4279900"/>
            <a:ext cx="2473325" cy="1939925"/>
            <a:chOff x="6608880" y="4280040"/>
            <a:chExt cx="2472480" cy="1940400"/>
          </a:xfrm>
        </p:grpSpPr>
        <p:sp>
          <p:nvSpPr>
            <p:cNvPr id="99" name="CustomShape 18"/>
            <p:cNvSpPr/>
            <p:nvPr/>
          </p:nvSpPr>
          <p:spPr>
            <a:xfrm flipV="1">
              <a:off x="7846707" y="5053342"/>
              <a:ext cx="0" cy="284232"/>
            </a:xfrm>
            <a:custGeom>
              <a:avLst/>
              <a:gdLst/>
              <a:ahLst/>
              <a:cxnLst/>
              <a:rect l="l" t="t" r="r" b="b"/>
              <a:pathLst>
                <a:path w="21600" h="21600">
                  <a:moveTo>
                    <a:pt x="0" y="0"/>
                  </a:moveTo>
                  <a:lnTo>
                    <a:pt x="21600" y="21600"/>
                  </a:lnTo>
                </a:path>
              </a:pathLst>
            </a:custGeom>
            <a:noFill/>
            <a:ln w="28440">
              <a:solidFill>
                <a:srgbClr val="000000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100" name="CustomShape 19"/>
            <p:cNvSpPr/>
            <p:nvPr/>
          </p:nvSpPr>
          <p:spPr>
            <a:xfrm>
              <a:off x="6608880" y="4280040"/>
              <a:ext cx="2472480" cy="773302"/>
            </a:xfrm>
            <a:prstGeom prst="roundRect">
              <a:avLst>
                <a:gd name="adj" fmla="val 16667"/>
              </a:avLst>
            </a:prstGeom>
            <a:solidFill>
              <a:srgbClr val="663300">
                <a:alpha val="40000"/>
              </a:srgbClr>
            </a:solidFill>
            <a:ln w="9360">
              <a:solidFill>
                <a:srgbClr val="000000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0" tIns="0" rIns="0" bIns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fr-FR" sz="2400" b="1" spc="-1">
                  <a:solidFill>
                    <a:srgbClr val="000000"/>
                  </a:solidFill>
                </a:rPr>
                <a:t>2</a:t>
              </a:r>
              <a:r>
                <a:rPr lang="fr-FR" sz="2400" b="1" spc="-1" baseline="30000">
                  <a:solidFill>
                    <a:srgbClr val="000000"/>
                  </a:solidFill>
                </a:rPr>
                <a:t>nde</a:t>
              </a:r>
              <a:r>
                <a:rPr lang="fr-FR" sz="2400" b="1" spc="-1">
                  <a:solidFill>
                    <a:srgbClr val="000000"/>
                  </a:solidFill>
                </a:rPr>
                <a:t> Pro NJPF</a:t>
              </a:r>
              <a:endParaRPr lang="fr-FR" sz="2400" spc="-1"/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fr-FR" sz="1400" b="1" spc="-1">
                  <a:solidFill>
                    <a:srgbClr val="000000"/>
                  </a:solidFill>
                </a:rPr>
                <a:t>N</a:t>
              </a:r>
              <a:r>
                <a:rPr lang="fr-FR" sz="1400" spc="-1">
                  <a:solidFill>
                    <a:srgbClr val="000000"/>
                  </a:solidFill>
                </a:rPr>
                <a:t>ature, </a:t>
              </a:r>
              <a:r>
                <a:rPr lang="fr-FR" sz="1400" b="1" spc="-1">
                  <a:solidFill>
                    <a:srgbClr val="000000"/>
                  </a:solidFill>
                </a:rPr>
                <a:t>J</a:t>
              </a:r>
              <a:r>
                <a:rPr lang="fr-FR" sz="1400" spc="-1">
                  <a:solidFill>
                    <a:srgbClr val="000000"/>
                  </a:solidFill>
                </a:rPr>
                <a:t>ardin, </a:t>
              </a:r>
              <a:r>
                <a:rPr lang="fr-FR" sz="1400" b="1" spc="-1">
                  <a:solidFill>
                    <a:srgbClr val="000000"/>
                  </a:solidFill>
                </a:rPr>
                <a:t>P</a:t>
              </a:r>
              <a:r>
                <a:rPr lang="fr-FR" sz="1400" spc="-1">
                  <a:solidFill>
                    <a:srgbClr val="000000"/>
                  </a:solidFill>
                </a:rPr>
                <a:t>aysage, </a:t>
              </a:r>
              <a:r>
                <a:rPr lang="fr-FR" sz="1400" b="1" spc="-1">
                  <a:solidFill>
                    <a:srgbClr val="000000"/>
                  </a:solidFill>
                </a:rPr>
                <a:t>F</a:t>
              </a:r>
              <a:r>
                <a:rPr lang="fr-FR" sz="1400" spc="-1">
                  <a:solidFill>
                    <a:srgbClr val="000000"/>
                  </a:solidFill>
                </a:rPr>
                <a:t>orêt</a:t>
              </a:r>
              <a:endParaRPr lang="fr-FR" sz="1400" spc="-1"/>
            </a:p>
          </p:txBody>
        </p:sp>
        <p:sp>
          <p:nvSpPr>
            <p:cNvPr id="101" name="CustomShape 20"/>
            <p:cNvSpPr/>
            <p:nvPr/>
          </p:nvSpPr>
          <p:spPr>
            <a:xfrm>
              <a:off x="6608880" y="5347101"/>
              <a:ext cx="2472480" cy="873339"/>
            </a:xfrm>
            <a:prstGeom prst="roundRect">
              <a:avLst>
                <a:gd name="adj" fmla="val 16667"/>
              </a:avLst>
            </a:prstGeom>
            <a:solidFill>
              <a:srgbClr val="663300">
                <a:alpha val="40000"/>
              </a:srgbClr>
            </a:solidFill>
            <a:ln w="9360">
              <a:solidFill>
                <a:srgbClr val="000000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0" tIns="0" rIns="0" bIns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fr-FR" sz="2000" b="1" spc="-1">
                  <a:solidFill>
                    <a:srgbClr val="000000"/>
                  </a:solidFill>
                </a:rPr>
                <a:t>Bac Pro GMNF</a:t>
              </a:r>
              <a:endParaRPr lang="fr-FR" sz="2000" spc="-1"/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fr-FR" sz="1400" b="1" spc="-1">
                  <a:solidFill>
                    <a:srgbClr val="FFFF00"/>
                  </a:solidFill>
                </a:rPr>
                <a:t>G</a:t>
              </a:r>
              <a:r>
                <a:rPr lang="fr-FR" sz="1400" spc="-1">
                  <a:solidFill>
                    <a:srgbClr val="FFFF00"/>
                  </a:solidFill>
                </a:rPr>
                <a:t>estion des </a:t>
              </a:r>
              <a:r>
                <a:rPr lang="fr-FR" sz="1400" b="1" spc="-1">
                  <a:solidFill>
                    <a:srgbClr val="FFFF00"/>
                  </a:solidFill>
                </a:rPr>
                <a:t>M</a:t>
              </a:r>
              <a:r>
                <a:rPr lang="fr-FR" sz="1400" spc="-1">
                  <a:solidFill>
                    <a:srgbClr val="FFFF00"/>
                  </a:solidFill>
                </a:rPr>
                <a:t>ilieux </a:t>
              </a:r>
              <a:endParaRPr lang="fr-FR" sz="1400" spc="-1"/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fr-FR" sz="1400" b="1" spc="-1">
                  <a:solidFill>
                    <a:srgbClr val="FFFF00"/>
                  </a:solidFill>
                </a:rPr>
                <a:t>N</a:t>
              </a:r>
              <a:r>
                <a:rPr lang="fr-FR" sz="1400" spc="-1">
                  <a:solidFill>
                    <a:srgbClr val="FFFF00"/>
                  </a:solidFill>
                </a:rPr>
                <a:t>aturels et de la </a:t>
              </a:r>
              <a:r>
                <a:rPr lang="fr-FR" sz="1400" b="1" spc="-1">
                  <a:solidFill>
                    <a:srgbClr val="FFFF00"/>
                  </a:solidFill>
                </a:rPr>
                <a:t>F</a:t>
              </a:r>
              <a:r>
                <a:rPr lang="fr-FR" sz="1400" spc="-1">
                  <a:solidFill>
                    <a:srgbClr val="FFFF00"/>
                  </a:solidFill>
                </a:rPr>
                <a:t>aune</a:t>
              </a:r>
              <a:endParaRPr lang="fr-FR" sz="1400" spc="-1"/>
            </a:p>
          </p:txBody>
        </p:sp>
      </p:grpSp>
      <p:sp>
        <p:nvSpPr>
          <p:cNvPr id="102" name="CustomShape 21"/>
          <p:cNvSpPr/>
          <p:nvPr/>
        </p:nvSpPr>
        <p:spPr>
          <a:xfrm>
            <a:off x="868363" y="2398713"/>
            <a:ext cx="3087687" cy="942975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 algn="ctr" fontAlgn="auto">
              <a:spcBef>
                <a:spcPts val="1199"/>
              </a:spcBef>
              <a:spcAft>
                <a:spcPts val="0"/>
              </a:spcAft>
              <a:defRPr/>
            </a:pPr>
            <a:r>
              <a:rPr lang="fr-FR" sz="2800" b="1" spc="-1">
                <a:solidFill>
                  <a:srgbClr val="000000"/>
                </a:solidFill>
              </a:rPr>
              <a:t>Filière générale et technologique</a:t>
            </a:r>
            <a:endParaRPr lang="fr-FR" sz="2800" spc="-1"/>
          </a:p>
        </p:txBody>
      </p:sp>
      <p:sp>
        <p:nvSpPr>
          <p:cNvPr id="103" name="Line 22"/>
          <p:cNvSpPr/>
          <p:nvPr/>
        </p:nvSpPr>
        <p:spPr>
          <a:xfrm>
            <a:off x="2236788" y="3587750"/>
            <a:ext cx="0" cy="419100"/>
          </a:xfrm>
          <a:prstGeom prst="line">
            <a:avLst/>
          </a:prstGeom>
          <a:ln w="38160">
            <a:solidFill>
              <a:srgbClr val="000000"/>
            </a:solidFill>
            <a:round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04" name="CustomShape 23"/>
          <p:cNvSpPr/>
          <p:nvPr/>
        </p:nvSpPr>
        <p:spPr>
          <a:xfrm>
            <a:off x="5373688" y="2341563"/>
            <a:ext cx="4941887" cy="576262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3200" b="1" spc="-1">
                <a:solidFill>
                  <a:srgbClr val="000000"/>
                </a:solidFill>
              </a:rPr>
              <a:t>Filières professionnelles</a:t>
            </a:r>
            <a:endParaRPr lang="fr-FR" sz="3200" spc="-1"/>
          </a:p>
        </p:txBody>
      </p:sp>
      <p:sp>
        <p:nvSpPr>
          <p:cNvPr id="105" name="Line 24"/>
          <p:cNvSpPr/>
          <p:nvPr/>
        </p:nvSpPr>
        <p:spPr>
          <a:xfrm flipH="1">
            <a:off x="5254625" y="2925763"/>
            <a:ext cx="2465388" cy="608012"/>
          </a:xfrm>
          <a:prstGeom prst="line">
            <a:avLst/>
          </a:prstGeom>
          <a:ln w="38160">
            <a:solidFill>
              <a:srgbClr val="000000"/>
            </a:solidFill>
            <a:round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06" name="Line 25"/>
          <p:cNvSpPr/>
          <p:nvPr/>
        </p:nvSpPr>
        <p:spPr>
          <a:xfrm>
            <a:off x="7720013" y="2925763"/>
            <a:ext cx="0" cy="504825"/>
          </a:xfrm>
          <a:prstGeom prst="line">
            <a:avLst/>
          </a:prstGeom>
          <a:ln w="38160">
            <a:solidFill>
              <a:srgbClr val="000000"/>
            </a:solidFill>
            <a:round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07" name="Line 26"/>
          <p:cNvSpPr/>
          <p:nvPr/>
        </p:nvSpPr>
        <p:spPr>
          <a:xfrm>
            <a:off x="7720013" y="2925763"/>
            <a:ext cx="2408237" cy="638175"/>
          </a:xfrm>
          <a:prstGeom prst="line">
            <a:avLst/>
          </a:prstGeom>
          <a:ln w="38160">
            <a:solidFill>
              <a:srgbClr val="000000"/>
            </a:solidFill>
            <a:round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08" name="Line 27"/>
          <p:cNvSpPr/>
          <p:nvPr/>
        </p:nvSpPr>
        <p:spPr>
          <a:xfrm>
            <a:off x="3935413" y="3573463"/>
            <a:ext cx="0" cy="2663825"/>
          </a:xfrm>
          <a:prstGeom prst="line">
            <a:avLst/>
          </a:prstGeom>
          <a:ln w="9360">
            <a:solidFill>
              <a:srgbClr val="000000"/>
            </a:solidFill>
            <a:prstDash val="dash"/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09" name="CustomShape 28"/>
          <p:cNvSpPr/>
          <p:nvPr/>
        </p:nvSpPr>
        <p:spPr>
          <a:xfrm>
            <a:off x="4110038" y="3546475"/>
            <a:ext cx="2187575" cy="515938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400" b="1" spc="-1">
                <a:solidFill>
                  <a:srgbClr val="000000"/>
                </a:solidFill>
              </a:rPr>
              <a:t>Métiers du domaine de la  production agricole</a:t>
            </a:r>
            <a:endParaRPr lang="fr-FR" sz="1400" spc="-1"/>
          </a:p>
        </p:txBody>
      </p:sp>
      <p:sp>
        <p:nvSpPr>
          <p:cNvPr id="110" name="CustomShape 29"/>
          <p:cNvSpPr/>
          <p:nvPr/>
        </p:nvSpPr>
        <p:spPr>
          <a:xfrm>
            <a:off x="6219825" y="3810000"/>
            <a:ext cx="1958975" cy="36195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11" name="CustomShape 30"/>
          <p:cNvSpPr/>
          <p:nvPr/>
        </p:nvSpPr>
        <p:spPr>
          <a:xfrm>
            <a:off x="6618288" y="3581400"/>
            <a:ext cx="2462212" cy="454025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 algn="ctr" fontAlgn="auto">
              <a:spcBef>
                <a:spcPts val="601"/>
              </a:spcBef>
              <a:spcAft>
                <a:spcPts val="0"/>
              </a:spcAft>
              <a:defRPr/>
            </a:pPr>
            <a:r>
              <a:rPr lang="fr-FR" sz="1200" b="1" spc="-1">
                <a:solidFill>
                  <a:srgbClr val="000000"/>
                </a:solidFill>
              </a:rPr>
              <a:t>Métiers du domaine de l’environnement / faune et flore</a:t>
            </a:r>
            <a:endParaRPr lang="fr-FR" sz="1200" spc="-1"/>
          </a:p>
        </p:txBody>
      </p:sp>
      <p:sp>
        <p:nvSpPr>
          <p:cNvPr id="112" name="CustomShape 31"/>
          <p:cNvSpPr/>
          <p:nvPr/>
        </p:nvSpPr>
        <p:spPr>
          <a:xfrm>
            <a:off x="9193213" y="3630613"/>
            <a:ext cx="2147887" cy="515937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 algn="ctr" fontAlgn="auto">
              <a:spcBef>
                <a:spcPts val="700"/>
              </a:spcBef>
              <a:spcAft>
                <a:spcPts val="0"/>
              </a:spcAft>
              <a:defRPr/>
            </a:pPr>
            <a:r>
              <a:rPr lang="fr-FR" sz="1400" b="1" spc="-1">
                <a:solidFill>
                  <a:srgbClr val="000000"/>
                </a:solidFill>
              </a:rPr>
              <a:t>Métiers du domaine sanitaire et  social</a:t>
            </a:r>
            <a:endParaRPr lang="fr-FR" sz="1400" spc="-1"/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 nodeType="clickEffect">
                      <p:stCondLst>
                        <p:cond delay="0"/>
                      </p:stCondLst>
                      <p:childTnLst>
                        <p:par>
                          <p:cTn id="4" fill="hold" nodeType="withEffect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C -0.37517 0.88508 -0.02552 0.75279 0.0908 0.66613 C 0.20747 0.57948 0.21649 0.50394 0.23177 0.40825 C 0.24705 0.31256 0.22118 0.15964 0.18264 0.09152 C 0.1441 0.02341 0.03802 0 0 0 E">
                                      <p:cBhvr>
                                        <p:cTn id="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</p:cBhvr>
                                    </p:animMotion>
                                    <p:animEffect transition="in" filter="fade">
                                      <p:cBhvr additive="repl">
                                        <p:cTn id="9" dur="10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Effect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5" presetClass="entr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3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-90"/>
                                          </p:val>
                                        </p:tav>
                                        <p:tav tm="100000">
                                          <p:val>
                                            <p:str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4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5" dur="5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6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7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8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9" dur="5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 additive="repl">
                                        <p:cTn id="20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Effect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5" presetClass="entr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24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-90"/>
                                          </p:val>
                                        </p:tav>
                                        <p:tav tm="100000">
                                          <p:val>
                                            <p:str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5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6" dur="5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7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8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9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30" dur="5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 additive="repl">
                                        <p:cTn id="31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Effect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5" presetClass="entr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35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-90"/>
                                          </p:val>
                                        </p:tav>
                                        <p:tav tm="100000">
                                          <p:val>
                                            <p:str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3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37" dur="5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38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39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40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41" dur="5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 additive="repl">
                                        <p:cTn id="42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TextShape 1"/>
          <p:cNvSpPr/>
          <p:nvPr/>
        </p:nvSpPr>
        <p:spPr>
          <a:xfrm>
            <a:off x="192088" y="342900"/>
            <a:ext cx="10075862" cy="788988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b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3600" spc="-1">
                <a:solidFill>
                  <a:srgbClr val="D4AA12"/>
                </a:solidFill>
                <a:latin typeface="Arial Black"/>
              </a:rPr>
              <a:t>2 GT : générale et technologique</a:t>
            </a:r>
            <a:endParaRPr lang="fr-FR" sz="3600" spc="-1"/>
          </a:p>
        </p:txBody>
      </p:sp>
      <p:sp>
        <p:nvSpPr>
          <p:cNvPr id="114" name="TextShape 2"/>
          <p:cNvSpPr/>
          <p:nvPr/>
        </p:nvSpPr>
        <p:spPr>
          <a:xfrm>
            <a:off x="609600" y="1638300"/>
            <a:ext cx="10968038" cy="4297363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marL="469800" indent="-469440" fontAlgn="auto">
              <a:spcBef>
                <a:spcPts val="641"/>
              </a:spcBef>
              <a:spcAft>
                <a:spcPts val="0"/>
              </a:spcAft>
              <a:buClr>
                <a:srgbClr val="660000"/>
              </a:buClr>
              <a:buSzPct val="70000"/>
              <a:buFont typeface="Wingdings" charset="2"/>
              <a:buChar char=""/>
              <a:defRPr/>
            </a:pPr>
            <a:r>
              <a:rPr lang="fr-FR" sz="3200" spc="-1">
                <a:solidFill>
                  <a:srgbClr val="000000"/>
                </a:solidFill>
              </a:rPr>
              <a:t>Enseignement identique à celui de l’éducation nationale</a:t>
            </a:r>
            <a:endParaRPr lang="fr-FR" sz="3200" spc="-1"/>
          </a:p>
          <a:p>
            <a:pPr marL="469800" indent="-469440" fontAlgn="auto">
              <a:spcBef>
                <a:spcPts val="641"/>
              </a:spcBef>
              <a:spcAft>
                <a:spcPts val="0"/>
              </a:spcAft>
              <a:buClr>
                <a:srgbClr val="660000"/>
              </a:buClr>
              <a:buSzPct val="70000"/>
              <a:buFont typeface="Wingdings" charset="2"/>
              <a:buChar char=""/>
              <a:defRPr/>
            </a:pPr>
            <a:r>
              <a:rPr lang="fr-FR" sz="3200" spc="-1">
                <a:solidFill>
                  <a:srgbClr val="000000"/>
                </a:solidFill>
              </a:rPr>
              <a:t>Enseignement « spécifique » du domaine général EATDD </a:t>
            </a:r>
            <a:r>
              <a:rPr lang="fr-FR" sz="2600" spc="-1">
                <a:solidFill>
                  <a:srgbClr val="000000"/>
                </a:solidFill>
              </a:rPr>
              <a:t>(Ecologie Agronomie Territoire Développement Durable)</a:t>
            </a:r>
            <a:endParaRPr lang="fr-FR" sz="2600" spc="-1"/>
          </a:p>
          <a:p>
            <a:pPr marL="469800" indent="-469440" fontAlgn="auto">
              <a:spcBef>
                <a:spcPts val="641"/>
              </a:spcBef>
              <a:spcAft>
                <a:spcPts val="0"/>
              </a:spcAft>
              <a:buClr>
                <a:srgbClr val="660000"/>
              </a:buClr>
              <a:buSzPct val="70000"/>
              <a:buFont typeface="Wingdings" charset="2"/>
              <a:buChar char=""/>
              <a:defRPr/>
            </a:pPr>
            <a:r>
              <a:rPr lang="fr-FR" sz="3200" spc="-1">
                <a:solidFill>
                  <a:srgbClr val="000000"/>
                </a:solidFill>
              </a:rPr>
              <a:t>Enseignement optionnel du domaine technologique au choix : </a:t>
            </a:r>
            <a:endParaRPr lang="fr-FR" sz="3200" spc="-1"/>
          </a:p>
          <a:p>
            <a:pPr fontAlgn="auto">
              <a:spcBef>
                <a:spcPts val="641"/>
              </a:spcBef>
              <a:spcAft>
                <a:spcPts val="0"/>
              </a:spcAft>
              <a:defRPr/>
            </a:pPr>
            <a:endParaRPr lang="fr-FR" sz="3200" spc="-1"/>
          </a:p>
        </p:txBody>
      </p:sp>
      <p:pic>
        <p:nvPicPr>
          <p:cNvPr id="115" name="Picture 10" descr="Sans titre 6"/>
          <p:cNvPicPr/>
          <p:nvPr/>
        </p:nvPicPr>
        <p:blipFill>
          <a:blip r:embed="rId2"/>
          <a:stretch/>
        </p:blipFill>
        <p:spPr>
          <a:xfrm>
            <a:off x="695325" y="4583113"/>
            <a:ext cx="3359150" cy="2238375"/>
          </a:xfrm>
          <a:prstGeom prst="rect">
            <a:avLst/>
          </a:prstGeom>
          <a:ln w="0">
            <a:noFill/>
          </a:ln>
          <a:effectLst>
            <a:outerShdw blurRad="44280" dist="28080" dir="5400000" rotWithShape="0">
              <a:srgbClr val="000000">
                <a:alpha val="32000"/>
              </a:srgbClr>
            </a:outerShdw>
          </a:effectLst>
        </p:spPr>
      </p:pic>
      <p:pic>
        <p:nvPicPr>
          <p:cNvPr id="116" name="Picture 15" descr="DSC_0685"/>
          <p:cNvPicPr/>
          <p:nvPr/>
        </p:nvPicPr>
        <p:blipFill>
          <a:blip r:embed="rId3"/>
          <a:srcRect b="635"/>
          <a:stretch/>
        </p:blipFill>
        <p:spPr>
          <a:xfrm>
            <a:off x="4859338" y="4752975"/>
            <a:ext cx="3270250" cy="2038350"/>
          </a:xfrm>
          <a:prstGeom prst="rect">
            <a:avLst/>
          </a:prstGeom>
          <a:ln w="0">
            <a:noFill/>
          </a:ln>
          <a:effectLst>
            <a:outerShdw blurRad="44280" dist="28080" dir="5400000" rotWithShape="0">
              <a:srgbClr val="000000">
                <a:alpha val="32000"/>
              </a:srgbClr>
            </a:outerShdw>
          </a:effectLst>
        </p:spPr>
      </p:pic>
      <p:pic>
        <p:nvPicPr>
          <p:cNvPr id="117" name="Picture 13" descr="Sans titre 9"/>
          <p:cNvPicPr/>
          <p:nvPr/>
        </p:nvPicPr>
        <p:blipFill>
          <a:blip r:embed="rId4"/>
          <a:stretch/>
        </p:blipFill>
        <p:spPr>
          <a:xfrm>
            <a:off x="8999538" y="4616450"/>
            <a:ext cx="2306637" cy="2238375"/>
          </a:xfrm>
          <a:prstGeom prst="rect">
            <a:avLst/>
          </a:prstGeom>
          <a:ln w="0">
            <a:noFill/>
          </a:ln>
          <a:effectLst>
            <a:outerShdw blurRad="44280" dist="28080" dir="5400000" rotWithShape="0">
              <a:srgbClr val="000000">
                <a:alpha val="32000"/>
              </a:srgbClr>
            </a:outerShdw>
          </a:effectLst>
        </p:spPr>
      </p:pic>
      <p:sp>
        <p:nvSpPr>
          <p:cNvPr id="118" name="CustomShape 3"/>
          <p:cNvSpPr/>
          <p:nvPr/>
        </p:nvSpPr>
        <p:spPr>
          <a:xfrm>
            <a:off x="887413" y="4554538"/>
            <a:ext cx="1255712" cy="39370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000" i="1" spc="-1">
                <a:solidFill>
                  <a:srgbClr val="FFFFFF"/>
                </a:solidFill>
                <a:latin typeface="Times New Roman"/>
              </a:rPr>
              <a:t>Equitation</a:t>
            </a:r>
            <a:endParaRPr lang="fr-FR" sz="2000" spc="-1"/>
          </a:p>
        </p:txBody>
      </p:sp>
      <p:sp>
        <p:nvSpPr>
          <p:cNvPr id="119" name="CustomShape 4"/>
          <p:cNvSpPr/>
          <p:nvPr/>
        </p:nvSpPr>
        <p:spPr>
          <a:xfrm>
            <a:off x="6280150" y="4752975"/>
            <a:ext cx="860425" cy="714375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b="1" i="1" spc="-1">
                <a:solidFill>
                  <a:srgbClr val="FFFFFF"/>
                </a:solidFill>
                <a:latin typeface="Times New Roman"/>
              </a:rPr>
              <a:t>Pêche</a:t>
            </a:r>
            <a:endParaRPr lang="fr-FR" spc="-1"/>
          </a:p>
          <a:p>
            <a:pPr fontAlgn="auto">
              <a:spcBef>
                <a:spcPts val="601"/>
              </a:spcBef>
              <a:spcAft>
                <a:spcPts val="0"/>
              </a:spcAft>
              <a:defRPr/>
            </a:pPr>
            <a:endParaRPr lang="fr-FR" spc="-1"/>
          </a:p>
        </p:txBody>
      </p:sp>
      <p:sp>
        <p:nvSpPr>
          <p:cNvPr id="120" name="CustomShape 5"/>
          <p:cNvSpPr/>
          <p:nvPr/>
        </p:nvSpPr>
        <p:spPr>
          <a:xfrm>
            <a:off x="9431338" y="4679950"/>
            <a:ext cx="1727200" cy="395288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000" i="1" spc="-1">
                <a:solidFill>
                  <a:srgbClr val="FFFFFF"/>
                </a:solidFill>
                <a:latin typeface="Times New Roman"/>
              </a:rPr>
              <a:t>Environnement</a:t>
            </a:r>
            <a:endParaRPr lang="fr-FR" sz="2000" spc="-1"/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 nodeType="clickEffect">
                      <p:stCondLst>
                        <p:cond delay="0"/>
                      </p:stCondLst>
                      <p:childTnLst>
                        <p:par>
                          <p:cTn id="4" fill="hold" nodeType="withEffect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 additive="repl">
                                        <p:cTn id="7" dur="20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Effect">
                            <p:stCondLst>
                              <p:cond delay="2000"/>
                            </p:stCondLst>
                            <p:childTnLst>
                              <p:par>
                                <p:cTn id="9" presetID="9" presetClass="entr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 additive="repl">
                                        <p:cTn id="11" dur="20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9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 additive="repl">
                                        <p:cTn id="14" dur="500"/>
                                        <p:tgtEl>
                                          <p:spTgt spid="1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9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 additive="repl">
                                        <p:cTn id="17" dur="500"/>
                                        <p:tgtEl>
                                          <p:spTgt spid="1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TextShape 1"/>
          <p:cNvSpPr/>
          <p:nvPr/>
        </p:nvSpPr>
        <p:spPr>
          <a:xfrm>
            <a:off x="192088" y="342900"/>
            <a:ext cx="10075862" cy="788988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3600" spc="-1">
                <a:solidFill>
                  <a:srgbClr val="D4AA12"/>
                </a:solidFill>
                <a:latin typeface="Arial Black"/>
              </a:rPr>
              <a:t>BAC STAV : </a:t>
            </a:r>
            <a:r>
              <a:rPr lang="fr-FR" spc="-1">
                <a:solidFill>
                  <a:srgbClr val="D4AA12"/>
                </a:solidFill>
                <a:latin typeface="Arial Black"/>
              </a:rPr>
              <a:t>Sciences et Technologies de l’Agronomie et du Vivant </a:t>
            </a:r>
            <a:endParaRPr lang="fr-FR" spc="-1"/>
          </a:p>
        </p:txBody>
      </p:sp>
      <p:sp>
        <p:nvSpPr>
          <p:cNvPr id="122" name="TextShape 2"/>
          <p:cNvSpPr/>
          <p:nvPr/>
        </p:nvSpPr>
        <p:spPr>
          <a:xfrm>
            <a:off x="609600" y="1828800"/>
            <a:ext cx="10968038" cy="4297363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 fontAlgn="auto">
              <a:spcBef>
                <a:spcPts val="720"/>
              </a:spcBef>
              <a:spcAft>
                <a:spcPts val="0"/>
              </a:spcAft>
              <a:tabLst>
                <a:tab pos="0" algn="l"/>
              </a:tabLst>
              <a:defRPr/>
            </a:pPr>
            <a:r>
              <a:rPr lang="fr-FR" sz="3600" b="1" spc="-1">
                <a:solidFill>
                  <a:srgbClr val="386003"/>
                </a:solidFill>
              </a:rPr>
              <a:t>Vers des métiers liés à…</a:t>
            </a:r>
            <a:endParaRPr lang="fr-FR" sz="3600" spc="-1"/>
          </a:p>
          <a:p>
            <a:pPr marL="469800" indent="-469440" fontAlgn="auto">
              <a:spcBef>
                <a:spcPts val="479"/>
              </a:spcBef>
              <a:spcAft>
                <a:spcPts val="0"/>
              </a:spcAft>
              <a:buClr>
                <a:srgbClr val="660000"/>
              </a:buClr>
              <a:buSzPct val="70000"/>
              <a:buFont typeface="Wingdings" charset="2"/>
              <a:buChar char=""/>
              <a:tabLst>
                <a:tab pos="0" algn="l"/>
              </a:tabLst>
              <a:defRPr/>
            </a:pPr>
            <a:r>
              <a:rPr lang="fr-FR" sz="2400" b="1" spc="-1">
                <a:solidFill>
                  <a:srgbClr val="000000"/>
                </a:solidFill>
              </a:rPr>
              <a:t>l’agroalimentaire (technicien qualité, responsable de production…)</a:t>
            </a:r>
            <a:endParaRPr lang="fr-FR" sz="2400" spc="-1"/>
          </a:p>
          <a:p>
            <a:pPr marL="469800" indent="-469440" fontAlgn="auto">
              <a:spcBef>
                <a:spcPts val="479"/>
              </a:spcBef>
              <a:spcAft>
                <a:spcPts val="0"/>
              </a:spcAft>
              <a:buClr>
                <a:srgbClr val="660000"/>
              </a:buClr>
              <a:buSzPct val="70000"/>
              <a:buFont typeface="Wingdings" charset="2"/>
              <a:buChar char=""/>
              <a:tabLst>
                <a:tab pos="0" algn="l"/>
              </a:tabLst>
              <a:defRPr/>
            </a:pPr>
            <a:r>
              <a:rPr lang="fr-FR" sz="2400" b="1" spc="-1">
                <a:solidFill>
                  <a:srgbClr val="000000"/>
                </a:solidFill>
              </a:rPr>
              <a:t>l’agriculture (conseiller agricole, ingénieur agronome…)</a:t>
            </a:r>
            <a:endParaRPr lang="fr-FR" sz="2400" spc="-1"/>
          </a:p>
          <a:p>
            <a:pPr marL="469800" indent="-469440" fontAlgn="auto">
              <a:spcBef>
                <a:spcPts val="479"/>
              </a:spcBef>
              <a:spcAft>
                <a:spcPts val="0"/>
              </a:spcAft>
              <a:buClr>
                <a:srgbClr val="660000"/>
              </a:buClr>
              <a:buSzPct val="70000"/>
              <a:buFont typeface="Wingdings" charset="2"/>
              <a:buChar char=""/>
              <a:tabLst>
                <a:tab pos="0" algn="l"/>
              </a:tabLst>
              <a:defRPr/>
            </a:pPr>
            <a:r>
              <a:rPr lang="fr-FR" sz="2400" b="1" spc="-1">
                <a:solidFill>
                  <a:srgbClr val="000000"/>
                </a:solidFill>
              </a:rPr>
              <a:t>l’environnement (animateur nature, garde à cheval…)</a:t>
            </a:r>
            <a:endParaRPr lang="fr-FR" sz="2400" spc="-1"/>
          </a:p>
          <a:p>
            <a:pPr marL="469800" indent="-469440" fontAlgn="auto">
              <a:spcBef>
                <a:spcPts val="479"/>
              </a:spcBef>
              <a:spcAft>
                <a:spcPts val="0"/>
              </a:spcAft>
              <a:buClr>
                <a:srgbClr val="660000"/>
              </a:buClr>
              <a:buSzPct val="70000"/>
              <a:buFont typeface="Wingdings" charset="2"/>
              <a:buChar char=""/>
              <a:tabLst>
                <a:tab pos="0" algn="l"/>
              </a:tabLst>
              <a:defRPr/>
            </a:pPr>
            <a:r>
              <a:rPr lang="fr-FR" sz="2400" b="1" spc="-1">
                <a:solidFill>
                  <a:srgbClr val="000000"/>
                </a:solidFill>
              </a:rPr>
              <a:t>l’aménagement (géologue, technicien de rivière…)</a:t>
            </a:r>
            <a:endParaRPr lang="fr-FR" sz="2400" spc="-1"/>
          </a:p>
          <a:p>
            <a:pPr marL="469800" indent="-469440" fontAlgn="auto">
              <a:spcBef>
                <a:spcPts val="479"/>
              </a:spcBef>
              <a:spcAft>
                <a:spcPts val="0"/>
              </a:spcAft>
              <a:buClr>
                <a:srgbClr val="660000"/>
              </a:buClr>
              <a:buSzPct val="70000"/>
              <a:buFont typeface="Wingdings" charset="2"/>
              <a:buChar char=""/>
              <a:tabLst>
                <a:tab pos="0" algn="l"/>
              </a:tabLst>
              <a:defRPr/>
            </a:pPr>
            <a:r>
              <a:rPr lang="fr-FR" sz="2400" b="1" spc="-1">
                <a:solidFill>
                  <a:srgbClr val="000000"/>
                </a:solidFill>
              </a:rPr>
              <a:t>la santé (auxiliaire vétérinaire…)</a:t>
            </a:r>
            <a:endParaRPr lang="fr-FR" sz="2400" spc="-1"/>
          </a:p>
          <a:p>
            <a:pPr algn="ctr" fontAlgn="auto">
              <a:spcBef>
                <a:spcPts val="720"/>
              </a:spcBef>
              <a:spcAft>
                <a:spcPts val="0"/>
              </a:spcAft>
              <a:tabLst>
                <a:tab pos="0" algn="l"/>
              </a:tabLst>
              <a:defRPr/>
            </a:pPr>
            <a:r>
              <a:rPr lang="fr-FR" sz="3600" b="1" spc="-1">
                <a:solidFill>
                  <a:srgbClr val="386003"/>
                </a:solidFill>
              </a:rPr>
              <a:t>Pour continuer…</a:t>
            </a:r>
            <a:endParaRPr lang="fr-FR" sz="3600" spc="-1"/>
          </a:p>
          <a:p>
            <a:pPr marL="469800" indent="-469440" fontAlgn="auto">
              <a:spcBef>
                <a:spcPts val="479"/>
              </a:spcBef>
              <a:spcAft>
                <a:spcPts val="0"/>
              </a:spcAft>
              <a:buClr>
                <a:srgbClr val="660000"/>
              </a:buClr>
              <a:buSzPct val="70000"/>
              <a:buFont typeface="Wingdings" charset="2"/>
              <a:buChar char=""/>
              <a:tabLst>
                <a:tab pos="0" algn="l"/>
              </a:tabLst>
              <a:defRPr/>
            </a:pPr>
            <a:r>
              <a:rPr lang="fr-FR" sz="2400" b="1" spc="-1">
                <a:solidFill>
                  <a:srgbClr val="000000"/>
                </a:solidFill>
              </a:rPr>
              <a:t>BTSA (Brevet de Technicien Supérieur Agricole)</a:t>
            </a:r>
            <a:endParaRPr lang="fr-FR" sz="2400" spc="-1"/>
          </a:p>
          <a:p>
            <a:pPr marL="469800" indent="-469440" fontAlgn="auto">
              <a:spcBef>
                <a:spcPts val="479"/>
              </a:spcBef>
              <a:spcAft>
                <a:spcPts val="0"/>
              </a:spcAft>
              <a:buClr>
                <a:srgbClr val="660000"/>
              </a:buClr>
              <a:buSzPct val="70000"/>
              <a:buFont typeface="Wingdings" charset="2"/>
              <a:buChar char=""/>
              <a:tabLst>
                <a:tab pos="0" algn="l"/>
              </a:tabLst>
              <a:defRPr/>
            </a:pPr>
            <a:r>
              <a:rPr lang="fr-FR" sz="2400" b="1" spc="-1">
                <a:solidFill>
                  <a:srgbClr val="000000"/>
                </a:solidFill>
              </a:rPr>
              <a:t>classes préparatoires aux grandes écoles</a:t>
            </a:r>
            <a:endParaRPr lang="fr-FR" sz="2400" spc="-1"/>
          </a:p>
          <a:p>
            <a:pPr marL="469800" indent="-469440" fontAlgn="auto">
              <a:spcBef>
                <a:spcPts val="479"/>
              </a:spcBef>
              <a:spcAft>
                <a:spcPts val="0"/>
              </a:spcAft>
              <a:buClr>
                <a:srgbClr val="660000"/>
              </a:buClr>
              <a:buSzPct val="70000"/>
              <a:buFont typeface="Wingdings" charset="2"/>
              <a:buChar char=""/>
              <a:tabLst>
                <a:tab pos="0" algn="l"/>
              </a:tabLst>
              <a:defRPr/>
            </a:pPr>
            <a:r>
              <a:rPr lang="fr-FR" sz="2400" b="1" spc="-1">
                <a:solidFill>
                  <a:srgbClr val="000000"/>
                </a:solidFill>
              </a:rPr>
              <a:t>études universitaires (DUT)</a:t>
            </a:r>
            <a:endParaRPr lang="fr-FR" sz="2400" spc="-1"/>
          </a:p>
          <a:p>
            <a:pPr fontAlgn="auto">
              <a:spcBef>
                <a:spcPts val="641"/>
              </a:spcBef>
              <a:spcAft>
                <a:spcPts val="0"/>
              </a:spcAft>
              <a:tabLst>
                <a:tab pos="0" algn="l"/>
              </a:tabLst>
              <a:defRPr/>
            </a:pPr>
            <a:endParaRPr lang="fr-FR" sz="2400" spc="-1"/>
          </a:p>
          <a:p>
            <a:pPr fontAlgn="auto">
              <a:spcBef>
                <a:spcPts val="641"/>
              </a:spcBef>
              <a:spcAft>
                <a:spcPts val="0"/>
              </a:spcAft>
              <a:tabLst>
                <a:tab pos="0" algn="l"/>
              </a:tabLst>
              <a:defRPr/>
            </a:pPr>
            <a:endParaRPr lang="fr-FR" sz="2400" spc="-1"/>
          </a:p>
          <a:p>
            <a:pPr fontAlgn="auto">
              <a:spcBef>
                <a:spcPts val="641"/>
              </a:spcBef>
              <a:spcAft>
                <a:spcPts val="0"/>
              </a:spcAft>
              <a:tabLst>
                <a:tab pos="0" algn="l"/>
              </a:tabLst>
              <a:defRPr/>
            </a:pPr>
            <a:endParaRPr lang="fr-FR" sz="2400" spc="-1"/>
          </a:p>
          <a:p>
            <a:pPr fontAlgn="auto">
              <a:spcBef>
                <a:spcPts val="641"/>
              </a:spcBef>
              <a:spcAft>
                <a:spcPts val="0"/>
              </a:spcAft>
              <a:tabLst>
                <a:tab pos="0" algn="l"/>
              </a:tabLst>
              <a:defRPr/>
            </a:pPr>
            <a:endParaRPr lang="fr-FR" sz="2400" spc="-1"/>
          </a:p>
        </p:txBody>
      </p:sp>
      <p:pic>
        <p:nvPicPr>
          <p:cNvPr id="123" name="Picture 48" descr="Sans titre 15"/>
          <p:cNvPicPr/>
          <p:nvPr/>
        </p:nvPicPr>
        <p:blipFill>
          <a:blip r:embed="rId2"/>
          <a:stretch/>
        </p:blipFill>
        <p:spPr>
          <a:xfrm>
            <a:off x="8399463" y="4327525"/>
            <a:ext cx="3368675" cy="2200275"/>
          </a:xfrm>
          <a:prstGeom prst="rect">
            <a:avLst/>
          </a:prstGeom>
          <a:ln w="0">
            <a:noFill/>
          </a:ln>
          <a:effectLst>
            <a:outerShdw blurRad="44280" dist="28080" dir="5400000" rotWithShape="0">
              <a:srgbClr val="000000">
                <a:alpha val="32000"/>
              </a:srgbClr>
            </a:outerShdw>
          </a:effectLst>
        </p:spPr>
      </p:pic>
      <p:sp>
        <p:nvSpPr>
          <p:cNvPr id="124" name="CustomShape 3"/>
          <p:cNvSpPr/>
          <p:nvPr/>
        </p:nvSpPr>
        <p:spPr>
          <a:xfrm>
            <a:off x="10263188" y="549275"/>
            <a:ext cx="1008062" cy="455613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400" b="1" spc="-1">
                <a:solidFill>
                  <a:srgbClr val="FAA527"/>
                </a:solidFill>
              </a:rPr>
              <a:t>TECH</a:t>
            </a:r>
            <a:endParaRPr lang="fr-FR" sz="2400" spc="-1"/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 nodeType="clickEffect">
                      <p:stCondLst>
                        <p:cond delay="indefinite"/>
                      </p:stCondLst>
                      <p:childTnLst>
                        <p:par>
                          <p:cTn id="4" fill="hold" nodeType="withEffect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 additive="repl">
                                        <p:cTn id="7" dur="20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TextShape 1"/>
          <p:cNvSpPr/>
          <p:nvPr/>
        </p:nvSpPr>
        <p:spPr>
          <a:xfrm>
            <a:off x="192088" y="342900"/>
            <a:ext cx="10075862" cy="788988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b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3600" spc="-1">
                <a:solidFill>
                  <a:srgbClr val="D4AA12"/>
                </a:solidFill>
                <a:latin typeface="Arial Black"/>
              </a:rPr>
              <a:t>Les filières professionnelles</a:t>
            </a:r>
            <a:endParaRPr lang="fr-FR" sz="3600" spc="-1"/>
          </a:p>
        </p:txBody>
      </p:sp>
      <p:sp>
        <p:nvSpPr>
          <p:cNvPr id="126" name="TextShape 2"/>
          <p:cNvSpPr/>
          <p:nvPr/>
        </p:nvSpPr>
        <p:spPr>
          <a:xfrm>
            <a:off x="609600" y="1828800"/>
            <a:ext cx="10968038" cy="4297363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marL="469800" indent="-469440" fontAlgn="auto">
              <a:spcBef>
                <a:spcPts val="799"/>
              </a:spcBef>
              <a:spcAft>
                <a:spcPts val="0"/>
              </a:spcAft>
              <a:buClr>
                <a:srgbClr val="660000"/>
              </a:buClr>
              <a:buSzPct val="70000"/>
              <a:buFont typeface="Wingdings" charset="2"/>
              <a:buChar char=""/>
              <a:defRPr/>
            </a:pPr>
            <a:r>
              <a:rPr lang="fr-FR" sz="4000" b="1" spc="-1">
                <a:solidFill>
                  <a:srgbClr val="000000"/>
                </a:solidFill>
              </a:rPr>
              <a:t>Bac Pro CGEA </a:t>
            </a:r>
            <a:r>
              <a:rPr lang="fr-FR" sz="2000" b="1" spc="-1">
                <a:solidFill>
                  <a:srgbClr val="000000"/>
                </a:solidFill>
              </a:rPr>
              <a:t>(</a:t>
            </a:r>
            <a:r>
              <a:rPr lang="fr-FR" sz="2400" b="1" spc="-1">
                <a:solidFill>
                  <a:srgbClr val="000000"/>
                </a:solidFill>
              </a:rPr>
              <a:t>Conduite et Gestion de l’Entreprise Agricole)</a:t>
            </a:r>
            <a:endParaRPr lang="fr-FR" sz="2400" spc="-1"/>
          </a:p>
          <a:p>
            <a:pPr fontAlgn="auto">
              <a:spcBef>
                <a:spcPts val="479"/>
              </a:spcBef>
              <a:spcAft>
                <a:spcPts val="0"/>
              </a:spcAft>
              <a:defRPr/>
            </a:pPr>
            <a:endParaRPr lang="fr-FR" sz="2400" spc="-1"/>
          </a:p>
          <a:p>
            <a:pPr fontAlgn="auto">
              <a:spcBef>
                <a:spcPts val="479"/>
              </a:spcBef>
              <a:spcAft>
                <a:spcPts val="0"/>
              </a:spcAft>
              <a:tabLst>
                <a:tab pos="0" algn="l"/>
              </a:tabLst>
              <a:defRPr/>
            </a:pPr>
            <a:endParaRPr lang="fr-FR" sz="2400" spc="-1"/>
          </a:p>
          <a:p>
            <a:pPr marL="469800" indent="-469440" fontAlgn="auto">
              <a:spcBef>
                <a:spcPts val="799"/>
              </a:spcBef>
              <a:spcAft>
                <a:spcPts val="0"/>
              </a:spcAft>
              <a:buClr>
                <a:srgbClr val="660000"/>
              </a:buClr>
              <a:buSzPct val="70000"/>
              <a:buFont typeface="Wingdings" charset="2"/>
              <a:buChar char=""/>
              <a:tabLst>
                <a:tab pos="0" algn="l"/>
              </a:tabLst>
              <a:defRPr/>
            </a:pPr>
            <a:r>
              <a:rPr lang="fr-FR" sz="4000" b="1" spc="-1">
                <a:solidFill>
                  <a:srgbClr val="000000"/>
                </a:solidFill>
              </a:rPr>
              <a:t>Bac Pro GMNF </a:t>
            </a:r>
            <a:r>
              <a:rPr lang="fr-FR" sz="2400" b="1" spc="-1">
                <a:solidFill>
                  <a:srgbClr val="000000"/>
                </a:solidFill>
              </a:rPr>
              <a:t>(Gestion des Milieux Naturels et de la Faune)</a:t>
            </a:r>
            <a:endParaRPr lang="fr-FR" sz="2400" spc="-1"/>
          </a:p>
          <a:p>
            <a:pPr fontAlgn="auto">
              <a:spcBef>
                <a:spcPts val="479"/>
              </a:spcBef>
              <a:spcAft>
                <a:spcPts val="0"/>
              </a:spcAft>
              <a:tabLst>
                <a:tab pos="0" algn="l"/>
              </a:tabLst>
              <a:defRPr/>
            </a:pPr>
            <a:endParaRPr lang="fr-FR" sz="2400" spc="-1"/>
          </a:p>
          <a:p>
            <a:pPr fontAlgn="auto">
              <a:spcBef>
                <a:spcPts val="479"/>
              </a:spcBef>
              <a:spcAft>
                <a:spcPts val="0"/>
              </a:spcAft>
              <a:tabLst>
                <a:tab pos="0" algn="l"/>
              </a:tabLst>
              <a:defRPr/>
            </a:pPr>
            <a:endParaRPr lang="fr-FR" sz="2400" spc="-1"/>
          </a:p>
          <a:p>
            <a:pPr marL="469800" indent="-469440" fontAlgn="auto">
              <a:spcBef>
                <a:spcPts val="799"/>
              </a:spcBef>
              <a:spcAft>
                <a:spcPts val="0"/>
              </a:spcAft>
              <a:buClr>
                <a:srgbClr val="660000"/>
              </a:buClr>
              <a:buSzPct val="70000"/>
              <a:buFont typeface="Wingdings" charset="2"/>
              <a:buChar char=""/>
              <a:tabLst>
                <a:tab pos="0" algn="l"/>
              </a:tabLst>
              <a:defRPr/>
            </a:pPr>
            <a:r>
              <a:rPr lang="fr-FR" sz="4000" b="1" spc="-1">
                <a:solidFill>
                  <a:srgbClr val="000000"/>
                </a:solidFill>
              </a:rPr>
              <a:t>Bac Pro SAPAT </a:t>
            </a:r>
            <a:r>
              <a:rPr lang="fr-FR" sz="2400" b="1" spc="-1">
                <a:solidFill>
                  <a:srgbClr val="000000"/>
                </a:solidFill>
              </a:rPr>
              <a:t>(Services Aux Personnes et Aux Territoires)</a:t>
            </a:r>
            <a:endParaRPr lang="fr-FR" sz="2400" spc="-1"/>
          </a:p>
          <a:p>
            <a:pPr fontAlgn="auto">
              <a:spcBef>
                <a:spcPts val="641"/>
              </a:spcBef>
              <a:spcAft>
                <a:spcPts val="0"/>
              </a:spcAft>
              <a:tabLst>
                <a:tab pos="0" algn="l"/>
              </a:tabLst>
              <a:defRPr/>
            </a:pPr>
            <a:endParaRPr lang="fr-FR" sz="2400" spc="-1"/>
          </a:p>
        </p:txBody>
      </p:sp>
      <p:sp>
        <p:nvSpPr>
          <p:cNvPr id="127" name="CustomShape 3"/>
          <p:cNvSpPr/>
          <p:nvPr/>
        </p:nvSpPr>
        <p:spPr>
          <a:xfrm>
            <a:off x="10348913" y="661988"/>
            <a:ext cx="839787" cy="455612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400" b="1" spc="-1">
                <a:solidFill>
                  <a:srgbClr val="FAA527"/>
                </a:solidFill>
              </a:rPr>
              <a:t>PRO</a:t>
            </a:r>
            <a:endParaRPr lang="fr-FR" sz="2400" spc="-1"/>
          </a:p>
        </p:txBody>
      </p:sp>
    </p:spTree>
  </p:cSld>
  <p:clrMapOvr>
    <a:masterClrMapping/>
  </p:clrMapOvr>
  <p:transition spd="slow">
    <p:random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TextShape 1"/>
          <p:cNvSpPr/>
          <p:nvPr/>
        </p:nvSpPr>
        <p:spPr>
          <a:xfrm>
            <a:off x="192088" y="342900"/>
            <a:ext cx="10075862" cy="788988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b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3600" spc="-1">
                <a:solidFill>
                  <a:srgbClr val="D4AA12"/>
                </a:solidFill>
                <a:latin typeface="Arial Black"/>
              </a:rPr>
              <a:t>Bac Pro CGEA : </a:t>
            </a:r>
            <a:r>
              <a:rPr lang="fr-FR" spc="-1">
                <a:solidFill>
                  <a:srgbClr val="D4AA12"/>
                </a:solidFill>
                <a:latin typeface="Arial Black"/>
              </a:rPr>
              <a:t>Conduite et Gestion de l’Entreprise Agricole</a:t>
            </a:r>
            <a:endParaRPr lang="fr-FR" spc="-1"/>
          </a:p>
        </p:txBody>
      </p:sp>
      <p:sp>
        <p:nvSpPr>
          <p:cNvPr id="129" name="TextShape 2"/>
          <p:cNvSpPr/>
          <p:nvPr/>
        </p:nvSpPr>
        <p:spPr>
          <a:xfrm>
            <a:off x="609600" y="1828800"/>
            <a:ext cx="10968038" cy="4297363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 fontAlgn="auto">
              <a:spcBef>
                <a:spcPts val="879"/>
              </a:spcBef>
              <a:spcAft>
                <a:spcPts val="0"/>
              </a:spcAft>
              <a:tabLst>
                <a:tab pos="0" algn="l"/>
              </a:tabLst>
              <a:defRPr/>
            </a:pPr>
            <a:r>
              <a:rPr lang="fr-FR" sz="4400" b="1" spc="-1">
                <a:solidFill>
                  <a:srgbClr val="386003"/>
                </a:solidFill>
              </a:rPr>
              <a:t>Pour devenir…</a:t>
            </a:r>
            <a:endParaRPr lang="fr-FR" sz="4400" spc="-1"/>
          </a:p>
          <a:p>
            <a:pPr marL="469800" indent="-469440" fontAlgn="auto">
              <a:spcBef>
                <a:spcPts val="641"/>
              </a:spcBef>
              <a:spcAft>
                <a:spcPts val="0"/>
              </a:spcAft>
              <a:buClr>
                <a:srgbClr val="660000"/>
              </a:buClr>
              <a:buSzPct val="70000"/>
              <a:buFont typeface="Wingdings" charset="2"/>
              <a:buChar char=""/>
              <a:tabLst>
                <a:tab pos="0" algn="l"/>
              </a:tabLst>
              <a:defRPr/>
            </a:pPr>
            <a:r>
              <a:rPr lang="fr-FR" sz="3200" b="1" spc="-1">
                <a:solidFill>
                  <a:srgbClr val="000000"/>
                </a:solidFill>
              </a:rPr>
              <a:t>chef d’exploitation</a:t>
            </a:r>
            <a:endParaRPr lang="fr-FR" sz="3200" spc="-1"/>
          </a:p>
          <a:p>
            <a:pPr marL="469800" indent="-469440" fontAlgn="auto">
              <a:spcBef>
                <a:spcPts val="641"/>
              </a:spcBef>
              <a:spcAft>
                <a:spcPts val="0"/>
              </a:spcAft>
              <a:buClr>
                <a:srgbClr val="660000"/>
              </a:buClr>
              <a:buSzPct val="70000"/>
              <a:buFont typeface="Wingdings" charset="2"/>
              <a:buChar char=""/>
              <a:tabLst>
                <a:tab pos="0" algn="l"/>
              </a:tabLst>
              <a:defRPr/>
            </a:pPr>
            <a:r>
              <a:rPr lang="fr-FR" sz="3200" b="1" spc="-1">
                <a:solidFill>
                  <a:srgbClr val="000000"/>
                </a:solidFill>
              </a:rPr>
              <a:t>ouvrier qualifié</a:t>
            </a:r>
            <a:endParaRPr lang="fr-FR" sz="3200" spc="-1"/>
          </a:p>
          <a:p>
            <a:pPr algn="ctr" fontAlgn="auto">
              <a:spcBef>
                <a:spcPts val="879"/>
              </a:spcBef>
              <a:spcAft>
                <a:spcPts val="0"/>
              </a:spcAft>
              <a:tabLst>
                <a:tab pos="0" algn="l"/>
              </a:tabLst>
              <a:defRPr/>
            </a:pPr>
            <a:r>
              <a:rPr lang="fr-FR" sz="4400" b="1" spc="-1">
                <a:solidFill>
                  <a:srgbClr val="386003"/>
                </a:solidFill>
              </a:rPr>
              <a:t>Pour continuer…</a:t>
            </a:r>
            <a:endParaRPr lang="fr-FR" sz="4400" spc="-1"/>
          </a:p>
          <a:p>
            <a:pPr marL="469800" indent="-469440" fontAlgn="auto">
              <a:spcBef>
                <a:spcPts val="641"/>
              </a:spcBef>
              <a:spcAft>
                <a:spcPts val="0"/>
              </a:spcAft>
              <a:buClr>
                <a:srgbClr val="660000"/>
              </a:buClr>
              <a:buSzPct val="70000"/>
              <a:buFont typeface="Wingdings" charset="2"/>
              <a:buChar char=""/>
              <a:tabLst>
                <a:tab pos="0" algn="l"/>
              </a:tabLst>
              <a:defRPr/>
            </a:pPr>
            <a:r>
              <a:rPr lang="fr-FR" sz="3200" b="1" spc="-1">
                <a:solidFill>
                  <a:srgbClr val="000000"/>
                </a:solidFill>
              </a:rPr>
              <a:t>BTSA Productions Animales</a:t>
            </a:r>
            <a:endParaRPr lang="fr-FR" sz="3200" spc="-1"/>
          </a:p>
          <a:p>
            <a:pPr marL="469800" indent="-469440" fontAlgn="auto">
              <a:spcBef>
                <a:spcPts val="641"/>
              </a:spcBef>
              <a:spcAft>
                <a:spcPts val="0"/>
              </a:spcAft>
              <a:buClr>
                <a:srgbClr val="660000"/>
              </a:buClr>
              <a:buSzPct val="70000"/>
              <a:buFont typeface="Wingdings" charset="2"/>
              <a:buChar char=""/>
              <a:tabLst>
                <a:tab pos="0" algn="l"/>
              </a:tabLst>
              <a:defRPr/>
            </a:pPr>
            <a:r>
              <a:rPr lang="fr-FR" sz="3200" b="1" spc="-1">
                <a:solidFill>
                  <a:srgbClr val="000000"/>
                </a:solidFill>
              </a:rPr>
              <a:t>BTSA Analyse et Conduite de Système</a:t>
            </a:r>
            <a:endParaRPr lang="fr-FR" sz="3200" spc="-1"/>
          </a:p>
          <a:p>
            <a:pPr fontAlgn="auto">
              <a:spcBef>
                <a:spcPts val="641"/>
              </a:spcBef>
              <a:spcAft>
                <a:spcPts val="0"/>
              </a:spcAft>
              <a:tabLst>
                <a:tab pos="0" algn="l"/>
              </a:tabLst>
              <a:defRPr/>
            </a:pPr>
            <a:r>
              <a:rPr lang="fr-FR" sz="3200" b="1" spc="-1">
                <a:solidFill>
                  <a:srgbClr val="000000"/>
                </a:solidFill>
              </a:rPr>
              <a:t>    d’Exploitation</a:t>
            </a:r>
            <a:endParaRPr lang="fr-FR" sz="3200" spc="-1"/>
          </a:p>
        </p:txBody>
      </p:sp>
      <p:pic>
        <p:nvPicPr>
          <p:cNvPr id="130" name="Image 4"/>
          <p:cNvPicPr/>
          <p:nvPr/>
        </p:nvPicPr>
        <p:blipFill>
          <a:blip r:embed="rId2"/>
          <a:stretch/>
        </p:blipFill>
        <p:spPr>
          <a:xfrm>
            <a:off x="8667750" y="4064000"/>
            <a:ext cx="3519488" cy="2447925"/>
          </a:xfrm>
          <a:prstGeom prst="rect">
            <a:avLst/>
          </a:prstGeom>
          <a:ln w="0">
            <a:noFill/>
          </a:ln>
          <a:effectLst>
            <a:outerShdw blurRad="44280" dist="28080" dir="5400000" rotWithShape="0">
              <a:srgbClr val="000000">
                <a:alpha val="32000"/>
              </a:srgbClr>
            </a:outerShdw>
          </a:effectLst>
        </p:spPr>
      </p:pic>
      <p:sp>
        <p:nvSpPr>
          <p:cNvPr id="131" name="CustomShape 3"/>
          <p:cNvSpPr/>
          <p:nvPr/>
        </p:nvSpPr>
        <p:spPr>
          <a:xfrm>
            <a:off x="10348913" y="661988"/>
            <a:ext cx="839787" cy="455612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400" b="1" spc="-1">
                <a:solidFill>
                  <a:srgbClr val="FAA527"/>
                </a:solidFill>
              </a:rPr>
              <a:t>PRO</a:t>
            </a:r>
            <a:endParaRPr lang="fr-FR" sz="2400" spc="-1"/>
          </a:p>
        </p:txBody>
      </p:sp>
      <p:pic>
        <p:nvPicPr>
          <p:cNvPr id="32773" name="Shape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820150" y="1484313"/>
            <a:ext cx="3059113" cy="2293937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random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TextShape 1"/>
          <p:cNvSpPr/>
          <p:nvPr/>
        </p:nvSpPr>
        <p:spPr>
          <a:xfrm>
            <a:off x="192088" y="342900"/>
            <a:ext cx="10075862" cy="788988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b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3600" spc="-1">
                <a:solidFill>
                  <a:srgbClr val="D4AA12"/>
                </a:solidFill>
                <a:latin typeface="Arial Black"/>
              </a:rPr>
              <a:t>Bac Pro GMNF : </a:t>
            </a:r>
            <a:r>
              <a:rPr lang="fr-FR" spc="-1">
                <a:solidFill>
                  <a:srgbClr val="D4AA12"/>
                </a:solidFill>
                <a:latin typeface="Arial Black"/>
              </a:rPr>
              <a:t>Gestion des Milieux Naturels et de la Faune</a:t>
            </a:r>
            <a:endParaRPr lang="fr-FR" spc="-1"/>
          </a:p>
        </p:txBody>
      </p:sp>
      <p:sp>
        <p:nvSpPr>
          <p:cNvPr id="134" name="TextShape 2"/>
          <p:cNvSpPr/>
          <p:nvPr/>
        </p:nvSpPr>
        <p:spPr>
          <a:xfrm>
            <a:off x="609600" y="1828800"/>
            <a:ext cx="10968038" cy="4297363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 fontAlgn="auto">
              <a:spcBef>
                <a:spcPts val="879"/>
              </a:spcBef>
              <a:spcAft>
                <a:spcPts val="0"/>
              </a:spcAft>
              <a:tabLst>
                <a:tab pos="0" algn="l"/>
              </a:tabLst>
              <a:defRPr/>
            </a:pPr>
            <a:r>
              <a:rPr lang="fr-FR" sz="4400" b="1" spc="-1">
                <a:solidFill>
                  <a:srgbClr val="386003"/>
                </a:solidFill>
              </a:rPr>
              <a:t>Pour devenir…</a:t>
            </a:r>
            <a:endParaRPr lang="fr-FR" sz="4400" spc="-1"/>
          </a:p>
          <a:p>
            <a:pPr marL="469800" indent="-469440" fontAlgn="auto">
              <a:spcBef>
                <a:spcPts val="561"/>
              </a:spcBef>
              <a:spcAft>
                <a:spcPts val="0"/>
              </a:spcAft>
              <a:buClr>
                <a:srgbClr val="660000"/>
              </a:buClr>
              <a:buSzPct val="70000"/>
              <a:buFont typeface="Wingdings" charset="2"/>
              <a:buChar char=""/>
              <a:tabLst>
                <a:tab pos="0" algn="l"/>
              </a:tabLst>
              <a:defRPr/>
            </a:pPr>
            <a:r>
              <a:rPr lang="fr-FR" sz="2800" b="1" spc="-1">
                <a:solidFill>
                  <a:srgbClr val="000000"/>
                </a:solidFill>
              </a:rPr>
              <a:t>agent technique des parcs nationaux</a:t>
            </a:r>
            <a:endParaRPr lang="fr-FR" sz="2800" spc="-1"/>
          </a:p>
          <a:p>
            <a:pPr marL="469800" indent="-469440" fontAlgn="auto">
              <a:spcBef>
                <a:spcPts val="561"/>
              </a:spcBef>
              <a:spcAft>
                <a:spcPts val="0"/>
              </a:spcAft>
              <a:buClr>
                <a:srgbClr val="660000"/>
              </a:buClr>
              <a:buSzPct val="70000"/>
              <a:buFont typeface="Wingdings" charset="2"/>
              <a:buChar char=""/>
              <a:tabLst>
                <a:tab pos="0" algn="l"/>
              </a:tabLst>
              <a:defRPr/>
            </a:pPr>
            <a:r>
              <a:rPr lang="fr-FR" sz="2800" b="1" spc="-1">
                <a:solidFill>
                  <a:srgbClr val="000000"/>
                </a:solidFill>
              </a:rPr>
              <a:t>technicien forestier</a:t>
            </a:r>
            <a:endParaRPr lang="fr-FR" sz="2800" spc="-1"/>
          </a:p>
          <a:p>
            <a:pPr marL="469800" indent="-469440" fontAlgn="auto">
              <a:spcBef>
                <a:spcPts val="561"/>
              </a:spcBef>
              <a:spcAft>
                <a:spcPts val="0"/>
              </a:spcAft>
              <a:buClr>
                <a:srgbClr val="660000"/>
              </a:buClr>
              <a:buSzPct val="70000"/>
              <a:buFont typeface="Wingdings" charset="2"/>
              <a:buChar char=""/>
              <a:tabLst>
                <a:tab pos="0" algn="l"/>
              </a:tabLst>
              <a:defRPr/>
            </a:pPr>
            <a:r>
              <a:rPr lang="fr-FR" sz="2800" b="1" spc="-1">
                <a:solidFill>
                  <a:srgbClr val="000000"/>
                </a:solidFill>
              </a:rPr>
              <a:t>animateur nature</a:t>
            </a:r>
            <a:endParaRPr lang="fr-FR" sz="2800" spc="-1"/>
          </a:p>
          <a:p>
            <a:pPr algn="ctr" fontAlgn="auto">
              <a:spcBef>
                <a:spcPts val="879"/>
              </a:spcBef>
              <a:spcAft>
                <a:spcPts val="0"/>
              </a:spcAft>
              <a:tabLst>
                <a:tab pos="0" algn="l"/>
              </a:tabLst>
              <a:defRPr/>
            </a:pPr>
            <a:r>
              <a:rPr lang="fr-FR" sz="4400" b="1" spc="-1">
                <a:solidFill>
                  <a:srgbClr val="386003"/>
                </a:solidFill>
              </a:rPr>
              <a:t>Pour continuer…</a:t>
            </a:r>
            <a:endParaRPr lang="fr-FR" sz="4400" spc="-1"/>
          </a:p>
          <a:p>
            <a:pPr marL="469800" indent="-469440" fontAlgn="auto">
              <a:spcBef>
                <a:spcPts val="561"/>
              </a:spcBef>
              <a:spcAft>
                <a:spcPts val="0"/>
              </a:spcAft>
              <a:buClr>
                <a:srgbClr val="660000"/>
              </a:buClr>
              <a:buSzPct val="70000"/>
              <a:buFont typeface="Wingdings" charset="2"/>
              <a:buChar char=""/>
              <a:tabLst>
                <a:tab pos="0" algn="l"/>
              </a:tabLst>
              <a:defRPr/>
            </a:pPr>
            <a:r>
              <a:rPr lang="fr-FR" sz="2800" b="1" spc="-1">
                <a:solidFill>
                  <a:srgbClr val="000000"/>
                </a:solidFill>
              </a:rPr>
              <a:t>BTSA GPN (Gestion et Protection de la Nature)</a:t>
            </a:r>
            <a:endParaRPr lang="fr-FR" sz="2800" spc="-1"/>
          </a:p>
          <a:p>
            <a:pPr marL="469800" indent="-469440" fontAlgn="auto">
              <a:spcBef>
                <a:spcPts val="561"/>
              </a:spcBef>
              <a:spcAft>
                <a:spcPts val="0"/>
              </a:spcAft>
              <a:buClr>
                <a:srgbClr val="660000"/>
              </a:buClr>
              <a:buSzPct val="70000"/>
              <a:buFont typeface="Wingdings" charset="2"/>
              <a:buChar char=""/>
              <a:tabLst>
                <a:tab pos="0" algn="l"/>
              </a:tabLst>
              <a:defRPr/>
            </a:pPr>
            <a:r>
              <a:rPr lang="fr-FR" sz="2800" b="1" spc="-1">
                <a:solidFill>
                  <a:srgbClr val="000000"/>
                </a:solidFill>
              </a:rPr>
              <a:t>BTSA AP (Aménagement Paysager)</a:t>
            </a:r>
            <a:endParaRPr lang="fr-FR" sz="2800" spc="-1"/>
          </a:p>
          <a:p>
            <a:pPr marL="469800" indent="-469440" fontAlgn="auto">
              <a:spcBef>
                <a:spcPts val="561"/>
              </a:spcBef>
              <a:spcAft>
                <a:spcPts val="0"/>
              </a:spcAft>
              <a:buClr>
                <a:srgbClr val="660000"/>
              </a:buClr>
              <a:buSzPct val="70000"/>
              <a:buFont typeface="Wingdings" charset="2"/>
              <a:buChar char=""/>
              <a:tabLst>
                <a:tab pos="0" algn="l"/>
              </a:tabLst>
              <a:defRPr/>
            </a:pPr>
            <a:r>
              <a:rPr lang="fr-FR" sz="2800" b="1" spc="-1">
                <a:solidFill>
                  <a:srgbClr val="000000"/>
                </a:solidFill>
              </a:rPr>
              <a:t>BTSA GF (Gestion Forestière)</a:t>
            </a:r>
            <a:endParaRPr lang="fr-FR" sz="2800" spc="-1"/>
          </a:p>
          <a:p>
            <a:pPr fontAlgn="auto">
              <a:spcBef>
                <a:spcPts val="641"/>
              </a:spcBef>
              <a:spcAft>
                <a:spcPts val="0"/>
              </a:spcAft>
              <a:tabLst>
                <a:tab pos="0" algn="l"/>
              </a:tabLst>
              <a:defRPr/>
            </a:pPr>
            <a:endParaRPr lang="fr-FR" sz="2800" spc="-1"/>
          </a:p>
        </p:txBody>
      </p:sp>
      <p:pic>
        <p:nvPicPr>
          <p:cNvPr id="33795" name="Imag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169400" y="1944688"/>
            <a:ext cx="3024188" cy="1500187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</p:spPr>
      </p:pic>
      <p:pic>
        <p:nvPicPr>
          <p:cNvPr id="33796" name="Imag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169400" y="4149725"/>
            <a:ext cx="3024188" cy="1817688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</p:spPr>
      </p:pic>
      <p:sp>
        <p:nvSpPr>
          <p:cNvPr id="137" name="CustomShape 3"/>
          <p:cNvSpPr/>
          <p:nvPr/>
        </p:nvSpPr>
        <p:spPr>
          <a:xfrm>
            <a:off x="10348913" y="661988"/>
            <a:ext cx="839787" cy="455612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400" b="1" spc="-1">
                <a:solidFill>
                  <a:srgbClr val="FAA527"/>
                </a:solidFill>
              </a:rPr>
              <a:t>PRO</a:t>
            </a:r>
            <a:endParaRPr lang="fr-FR" sz="2400" spc="-1"/>
          </a:p>
        </p:txBody>
      </p:sp>
    </p:spTree>
  </p:cSld>
  <p:clrMapOvr>
    <a:masterClrMapping/>
  </p:clrMapOvr>
  <p:transition spd="slow">
    <p:random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TextShape 1"/>
          <p:cNvSpPr/>
          <p:nvPr/>
        </p:nvSpPr>
        <p:spPr>
          <a:xfrm>
            <a:off x="192088" y="342900"/>
            <a:ext cx="10075862" cy="788988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b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3600" spc="-1">
                <a:solidFill>
                  <a:srgbClr val="D4AA12"/>
                </a:solidFill>
                <a:latin typeface="Arial Black"/>
              </a:rPr>
              <a:t>Bac Pro SAPAT : </a:t>
            </a:r>
            <a:r>
              <a:rPr lang="fr-FR" spc="-1">
                <a:solidFill>
                  <a:srgbClr val="D4AA12"/>
                </a:solidFill>
                <a:latin typeface="Arial Black"/>
              </a:rPr>
              <a:t>Services Aux Personnes et Aux Territoires</a:t>
            </a:r>
            <a:endParaRPr lang="fr-FR" spc="-1"/>
          </a:p>
        </p:txBody>
      </p:sp>
      <p:sp>
        <p:nvSpPr>
          <p:cNvPr id="139" name="TextShape 2"/>
          <p:cNvSpPr/>
          <p:nvPr/>
        </p:nvSpPr>
        <p:spPr>
          <a:xfrm>
            <a:off x="609600" y="1828800"/>
            <a:ext cx="10968038" cy="4297363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 fontAlgn="auto">
              <a:spcBef>
                <a:spcPts val="799"/>
              </a:spcBef>
              <a:spcAft>
                <a:spcPts val="0"/>
              </a:spcAft>
              <a:tabLst>
                <a:tab pos="0" algn="l"/>
              </a:tabLst>
              <a:defRPr/>
            </a:pPr>
            <a:r>
              <a:rPr lang="fr-FR" sz="4000" b="1" spc="-1">
                <a:solidFill>
                  <a:srgbClr val="386003"/>
                </a:solidFill>
              </a:rPr>
              <a:t>Pour devenir…</a:t>
            </a:r>
            <a:endParaRPr lang="fr-FR" sz="4000" spc="-1"/>
          </a:p>
          <a:p>
            <a:pPr marL="469800" indent="-469440" fontAlgn="auto">
              <a:spcBef>
                <a:spcPts val="479"/>
              </a:spcBef>
              <a:spcAft>
                <a:spcPts val="0"/>
              </a:spcAft>
              <a:buClr>
                <a:srgbClr val="660000"/>
              </a:buClr>
              <a:buSzPct val="70000"/>
              <a:buFont typeface="Wingdings" charset="2"/>
              <a:buChar char=""/>
              <a:tabLst>
                <a:tab pos="0" algn="l"/>
              </a:tabLst>
              <a:defRPr/>
            </a:pPr>
            <a:r>
              <a:rPr lang="fr-FR" sz="2400" b="1" spc="-1">
                <a:solidFill>
                  <a:srgbClr val="000000"/>
                </a:solidFill>
              </a:rPr>
              <a:t>auxiliaire de vie aux familles </a:t>
            </a:r>
            <a:endParaRPr lang="fr-FR" sz="2400" spc="-1"/>
          </a:p>
          <a:p>
            <a:pPr marL="469800" indent="-469440" fontAlgn="auto">
              <a:spcBef>
                <a:spcPts val="479"/>
              </a:spcBef>
              <a:spcAft>
                <a:spcPts val="0"/>
              </a:spcAft>
              <a:buClr>
                <a:srgbClr val="660000"/>
              </a:buClr>
              <a:buSzPct val="70000"/>
              <a:buFont typeface="Wingdings" charset="2"/>
              <a:buChar char=""/>
              <a:tabLst>
                <a:tab pos="0" algn="l"/>
              </a:tabLst>
              <a:defRPr/>
            </a:pPr>
            <a:r>
              <a:rPr lang="fr-FR" sz="2400" b="1" spc="-1">
                <a:solidFill>
                  <a:srgbClr val="000000"/>
                </a:solidFill>
              </a:rPr>
              <a:t>auxiliaire de vie sociale</a:t>
            </a:r>
            <a:endParaRPr lang="fr-FR" sz="2400" spc="-1"/>
          </a:p>
          <a:p>
            <a:pPr marL="469800" indent="-469440" fontAlgn="auto">
              <a:spcBef>
                <a:spcPts val="479"/>
              </a:spcBef>
              <a:spcAft>
                <a:spcPts val="0"/>
              </a:spcAft>
              <a:buClr>
                <a:srgbClr val="660000"/>
              </a:buClr>
              <a:buSzPct val="70000"/>
              <a:buFont typeface="Wingdings" charset="2"/>
              <a:buChar char=""/>
              <a:tabLst>
                <a:tab pos="0" algn="l"/>
              </a:tabLst>
              <a:defRPr/>
            </a:pPr>
            <a:r>
              <a:rPr lang="fr-FR" sz="2400" b="1" spc="-1">
                <a:solidFill>
                  <a:srgbClr val="000000"/>
                </a:solidFill>
              </a:rPr>
              <a:t>animateur socioculturel</a:t>
            </a:r>
            <a:endParaRPr lang="fr-FR" sz="2400" spc="-1"/>
          </a:p>
          <a:p>
            <a:pPr marL="469800" indent="-469440" fontAlgn="auto">
              <a:spcBef>
                <a:spcPts val="479"/>
              </a:spcBef>
              <a:spcAft>
                <a:spcPts val="0"/>
              </a:spcAft>
              <a:buClr>
                <a:srgbClr val="660000"/>
              </a:buClr>
              <a:buSzPct val="70000"/>
              <a:buFont typeface="Wingdings" charset="2"/>
              <a:buChar char=""/>
              <a:tabLst>
                <a:tab pos="0" algn="l"/>
              </a:tabLst>
              <a:defRPr/>
            </a:pPr>
            <a:r>
              <a:rPr lang="fr-FR" sz="2400" b="1" spc="-1">
                <a:solidFill>
                  <a:srgbClr val="000000"/>
                </a:solidFill>
              </a:rPr>
              <a:t>employé de crèche</a:t>
            </a:r>
            <a:endParaRPr lang="fr-FR" sz="2400" spc="-1"/>
          </a:p>
          <a:p>
            <a:pPr algn="ctr" fontAlgn="auto">
              <a:spcBef>
                <a:spcPts val="879"/>
              </a:spcBef>
              <a:spcAft>
                <a:spcPts val="0"/>
              </a:spcAft>
              <a:tabLst>
                <a:tab pos="0" algn="l"/>
              </a:tabLst>
              <a:defRPr/>
            </a:pPr>
            <a:r>
              <a:rPr lang="fr-FR" sz="4000" b="1" spc="-1">
                <a:solidFill>
                  <a:srgbClr val="386003"/>
                </a:solidFill>
              </a:rPr>
              <a:t>Pour continuer</a:t>
            </a:r>
            <a:r>
              <a:rPr lang="fr-FR" sz="4400" b="1" spc="-1">
                <a:solidFill>
                  <a:srgbClr val="386003"/>
                </a:solidFill>
              </a:rPr>
              <a:t>…</a:t>
            </a:r>
            <a:endParaRPr lang="fr-FR" sz="4400" spc="-1"/>
          </a:p>
          <a:p>
            <a:pPr marL="469800" indent="-469440" fontAlgn="auto">
              <a:spcBef>
                <a:spcPts val="400"/>
              </a:spcBef>
              <a:spcAft>
                <a:spcPts val="0"/>
              </a:spcAft>
              <a:buClr>
                <a:srgbClr val="660000"/>
              </a:buClr>
              <a:buSzPct val="70000"/>
              <a:buFont typeface="Wingdings" charset="2"/>
              <a:buChar char=""/>
              <a:tabLst>
                <a:tab pos="0" algn="l"/>
              </a:tabLst>
              <a:defRPr/>
            </a:pPr>
            <a:r>
              <a:rPr lang="fr-FR" sz="2000" b="1" spc="-1">
                <a:solidFill>
                  <a:srgbClr val="000000"/>
                </a:solidFill>
              </a:rPr>
              <a:t>concours (infirmière, aide soignante, auxiliaire de puériculture, éducateur spécialisé…)</a:t>
            </a:r>
            <a:endParaRPr lang="fr-FR" sz="2000" spc="-1"/>
          </a:p>
          <a:p>
            <a:pPr marL="469800" indent="-469440" fontAlgn="auto">
              <a:spcBef>
                <a:spcPts val="400"/>
              </a:spcBef>
              <a:spcAft>
                <a:spcPts val="0"/>
              </a:spcAft>
              <a:buClr>
                <a:srgbClr val="660000"/>
              </a:buClr>
              <a:buSzPct val="70000"/>
              <a:buFont typeface="Wingdings" charset="2"/>
              <a:buChar char=""/>
              <a:tabLst>
                <a:tab pos="0" algn="l"/>
              </a:tabLst>
              <a:defRPr/>
            </a:pPr>
            <a:r>
              <a:rPr lang="fr-FR" sz="2000" b="1" spc="-1">
                <a:solidFill>
                  <a:srgbClr val="000000"/>
                </a:solidFill>
              </a:rPr>
              <a:t>BTS SP3S (Service et Prestation des Secteurs Sanitaires et Sociales)</a:t>
            </a:r>
            <a:endParaRPr lang="fr-FR" sz="2000" spc="-1"/>
          </a:p>
          <a:p>
            <a:pPr marL="469800" indent="-469440" fontAlgn="auto">
              <a:spcBef>
                <a:spcPts val="400"/>
              </a:spcBef>
              <a:spcAft>
                <a:spcPts val="0"/>
              </a:spcAft>
              <a:buClr>
                <a:srgbClr val="660000"/>
              </a:buClr>
              <a:buSzPct val="70000"/>
              <a:buFont typeface="Wingdings" charset="2"/>
              <a:buChar char=""/>
              <a:tabLst>
                <a:tab pos="0" algn="l"/>
              </a:tabLst>
              <a:defRPr/>
            </a:pPr>
            <a:r>
              <a:rPr lang="fr-FR" sz="2000" b="1" spc="-1">
                <a:solidFill>
                  <a:srgbClr val="000000"/>
                </a:solidFill>
              </a:rPr>
              <a:t>BTS ESF (Economie Sociale et Familiale)</a:t>
            </a:r>
            <a:endParaRPr lang="fr-FR" sz="2000" spc="-1"/>
          </a:p>
          <a:p>
            <a:pPr marL="469800" indent="-469440" fontAlgn="auto">
              <a:spcBef>
                <a:spcPts val="400"/>
              </a:spcBef>
              <a:spcAft>
                <a:spcPts val="0"/>
              </a:spcAft>
              <a:buClr>
                <a:srgbClr val="660000"/>
              </a:buClr>
              <a:buSzPct val="70000"/>
              <a:buFont typeface="Wingdings" charset="2"/>
              <a:buChar char=""/>
              <a:tabLst>
                <a:tab pos="0" algn="l"/>
              </a:tabLst>
              <a:defRPr/>
            </a:pPr>
            <a:r>
              <a:rPr lang="fr-FR" sz="2000" b="1" spc="-1">
                <a:solidFill>
                  <a:srgbClr val="000000"/>
                </a:solidFill>
              </a:rPr>
              <a:t>DUT Carrière Sanitaire et Sociale</a:t>
            </a:r>
            <a:endParaRPr lang="fr-FR" sz="2000" spc="-1"/>
          </a:p>
          <a:p>
            <a:pPr fontAlgn="auto">
              <a:spcBef>
                <a:spcPts val="400"/>
              </a:spcBef>
              <a:spcAft>
                <a:spcPts val="0"/>
              </a:spcAft>
              <a:tabLst>
                <a:tab pos="0" algn="l"/>
              </a:tabLst>
              <a:defRPr/>
            </a:pPr>
            <a:endParaRPr lang="fr-FR" sz="2000" spc="-1"/>
          </a:p>
        </p:txBody>
      </p:sp>
      <p:pic>
        <p:nvPicPr>
          <p:cNvPr id="34819" name="Imag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428038" y="1916113"/>
            <a:ext cx="3684587" cy="2454275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</p:spPr>
      </p:pic>
      <p:sp>
        <p:nvSpPr>
          <p:cNvPr id="141" name="CustomShape 3"/>
          <p:cNvSpPr/>
          <p:nvPr/>
        </p:nvSpPr>
        <p:spPr>
          <a:xfrm>
            <a:off x="10348913" y="661988"/>
            <a:ext cx="839787" cy="455612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400" b="1" spc="-1">
                <a:solidFill>
                  <a:srgbClr val="FAA527"/>
                </a:solidFill>
              </a:rPr>
              <a:t>PRO</a:t>
            </a:r>
            <a:endParaRPr lang="fr-FR" sz="2400" spc="-1"/>
          </a:p>
        </p:txBody>
      </p:sp>
    </p:spTree>
  </p:cSld>
  <p:clrMapOvr>
    <a:masterClrMapping/>
  </p:clrMapOvr>
  <p:transition spd="slow">
    <p:random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TextShape 1"/>
          <p:cNvSpPr/>
          <p:nvPr/>
        </p:nvSpPr>
        <p:spPr>
          <a:xfrm>
            <a:off x="179388" y="1439863"/>
            <a:ext cx="6405562" cy="3027362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ctr"/>
          <a:lstStyle/>
          <a:p>
            <a:pPr algn="ctr"/>
            <a:endParaRPr lang="fr-FR" dirty="0"/>
          </a:p>
          <a:p>
            <a:pPr algn="ctr"/>
            <a:r>
              <a:rPr lang="fr-FR" sz="5400" dirty="0">
                <a:solidFill>
                  <a:srgbClr val="D4AA12"/>
                </a:solidFill>
                <a:latin typeface="Arial Black" pitchFamily="34" charset="0"/>
              </a:rPr>
              <a:t>Rejoignez-nous !</a:t>
            </a:r>
            <a:r>
              <a:rPr lang="fr-FR" dirty="0"/>
              <a:t/>
            </a:r>
            <a:br>
              <a:rPr lang="fr-FR" dirty="0"/>
            </a:br>
            <a:r>
              <a:rPr lang="fr-FR" sz="5400" dirty="0">
                <a:solidFill>
                  <a:srgbClr val="D4AA12"/>
                </a:solidFill>
                <a:latin typeface="Arial Black" pitchFamily="34" charset="0"/>
              </a:rPr>
              <a:t> </a:t>
            </a:r>
            <a:endParaRPr lang="fr-FR" sz="5400" dirty="0"/>
          </a:p>
          <a:p>
            <a:pPr algn="ctr"/>
            <a:r>
              <a:rPr lang="fr-FR" sz="3200" b="1" dirty="0">
                <a:solidFill>
                  <a:srgbClr val="D4AA12"/>
                </a:solidFill>
                <a:latin typeface="Arial Black" pitchFamily="34" charset="0"/>
              </a:rPr>
              <a:t>PORTES OUVERTES</a:t>
            </a:r>
            <a:r>
              <a:rPr lang="fr-FR" sz="3200" dirty="0">
                <a:solidFill>
                  <a:srgbClr val="D4AA12"/>
                </a:solidFill>
                <a:latin typeface="Arial Black" pitchFamily="34" charset="0"/>
              </a:rPr>
              <a:t> </a:t>
            </a:r>
            <a:endParaRPr lang="fr-FR" sz="3200" dirty="0"/>
          </a:p>
          <a:p>
            <a:pPr algn="ctr"/>
            <a:r>
              <a:rPr lang="fr-FR" sz="3200" b="1" dirty="0">
                <a:solidFill>
                  <a:srgbClr val="D4AA12"/>
                </a:solidFill>
                <a:latin typeface="Arial Black" pitchFamily="34" charset="0"/>
              </a:rPr>
              <a:t>Samedi </a:t>
            </a:r>
            <a:r>
              <a:rPr lang="fr-FR" sz="3200" b="1" dirty="0" smtClean="0">
                <a:solidFill>
                  <a:srgbClr val="D4AA12"/>
                </a:solidFill>
                <a:latin typeface="Arial Black" pitchFamily="34" charset="0"/>
              </a:rPr>
              <a:t>14 février</a:t>
            </a:r>
            <a:endParaRPr lang="fr-FR" sz="3200" dirty="0"/>
          </a:p>
          <a:p>
            <a:pPr algn="ctr"/>
            <a:r>
              <a:rPr lang="fr-FR" sz="3200" b="1" dirty="0">
                <a:solidFill>
                  <a:srgbClr val="D4AA12"/>
                </a:solidFill>
                <a:latin typeface="Arial Black" pitchFamily="34" charset="0"/>
              </a:rPr>
              <a:t>9h à </a:t>
            </a:r>
            <a:r>
              <a:rPr lang="fr-FR" sz="3200" b="1" dirty="0" smtClean="0">
                <a:solidFill>
                  <a:srgbClr val="D4AA12"/>
                </a:solidFill>
                <a:latin typeface="Arial Black" pitchFamily="34" charset="0"/>
              </a:rPr>
              <a:t>16h30</a:t>
            </a:r>
            <a:endParaRPr lang="fr-FR" sz="3200" dirty="0"/>
          </a:p>
          <a:p>
            <a:pPr algn="ctr"/>
            <a:endParaRPr lang="fr-FR" sz="3200" dirty="0"/>
          </a:p>
          <a:p>
            <a:pPr algn="ctr"/>
            <a:r>
              <a:rPr lang="fr-FR" sz="3200" b="1" dirty="0">
                <a:solidFill>
                  <a:srgbClr val="D4AA12"/>
                </a:solidFill>
                <a:latin typeface="Arial Black" pitchFamily="34" charset="0"/>
              </a:rPr>
              <a:t>MINI STAGES</a:t>
            </a:r>
            <a:endParaRPr lang="fr-FR" sz="3200" dirty="0"/>
          </a:p>
          <a:p>
            <a:r>
              <a:rPr lang="fr-FR" sz="2400" b="1" u="sng" dirty="0">
                <a:solidFill>
                  <a:srgbClr val="996633"/>
                </a:solidFill>
                <a:latin typeface="Arial Black" pitchFamily="34" charset="0"/>
                <a:hlinkClick r:id="rId2"/>
              </a:rPr>
              <a:t>http://www.lyceeagricolepamiers.fr/</a:t>
            </a:r>
            <a:endParaRPr lang="fr-FR" sz="2400" dirty="0"/>
          </a:p>
          <a:p>
            <a:pPr algn="ctr"/>
            <a:endParaRPr lang="fr-FR" sz="2400" dirty="0"/>
          </a:p>
        </p:txBody>
      </p:sp>
      <p:sp>
        <p:nvSpPr>
          <p:cNvPr id="233" name="TextShape 2"/>
          <p:cNvSpPr/>
          <p:nvPr/>
        </p:nvSpPr>
        <p:spPr>
          <a:xfrm>
            <a:off x="7464425" y="1989138"/>
            <a:ext cx="4530725" cy="1865312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ctr"/>
          <a:lstStyle/>
          <a:p>
            <a:pPr algn="ctr" fontAlgn="auto">
              <a:spcBef>
                <a:spcPts val="561"/>
              </a:spcBef>
              <a:spcAft>
                <a:spcPts val="0"/>
              </a:spcAft>
              <a:tabLst>
                <a:tab pos="0" algn="l"/>
              </a:tabLst>
              <a:defRPr/>
            </a:pPr>
            <a:r>
              <a:rPr lang="fr-FR" sz="2800" b="1" spc="-1">
                <a:solidFill>
                  <a:srgbClr val="1B807E"/>
                </a:solidFill>
              </a:rPr>
              <a:t>Un lycée à taille humaine</a:t>
            </a:r>
            <a:endParaRPr lang="fr-FR" sz="2800" spc="-1"/>
          </a:p>
          <a:p>
            <a:pPr algn="ctr" fontAlgn="auto">
              <a:spcBef>
                <a:spcPts val="561"/>
              </a:spcBef>
              <a:spcAft>
                <a:spcPts val="0"/>
              </a:spcAft>
              <a:tabLst>
                <a:tab pos="0" algn="l"/>
              </a:tabLst>
              <a:defRPr/>
            </a:pPr>
            <a:r>
              <a:rPr lang="fr-FR" sz="2800" b="1" spc="-1">
                <a:solidFill>
                  <a:srgbClr val="1B807E"/>
                </a:solidFill>
              </a:rPr>
              <a:t>Un environnement nature</a:t>
            </a:r>
            <a:endParaRPr lang="fr-FR" sz="2800" spc="-1"/>
          </a:p>
          <a:p>
            <a:pPr algn="ctr" fontAlgn="auto">
              <a:spcBef>
                <a:spcPts val="561"/>
              </a:spcBef>
              <a:spcAft>
                <a:spcPts val="0"/>
              </a:spcAft>
              <a:tabLst>
                <a:tab pos="0" algn="l"/>
              </a:tabLst>
              <a:defRPr/>
            </a:pPr>
            <a:r>
              <a:rPr lang="fr-FR" sz="2800" b="1" spc="-1">
                <a:solidFill>
                  <a:srgbClr val="1B807E"/>
                </a:solidFill>
              </a:rPr>
              <a:t>Un internat accueillant</a:t>
            </a:r>
            <a:endParaRPr lang="fr-FR" sz="2800" spc="-1"/>
          </a:p>
          <a:p>
            <a:pPr algn="ctr" fontAlgn="auto">
              <a:spcBef>
                <a:spcPts val="561"/>
              </a:spcBef>
              <a:spcAft>
                <a:spcPts val="0"/>
              </a:spcAft>
              <a:tabLst>
                <a:tab pos="0" algn="l"/>
              </a:tabLst>
              <a:defRPr/>
            </a:pPr>
            <a:endParaRPr lang="fr-FR" sz="2800" spc="-1"/>
          </a:p>
        </p:txBody>
      </p:sp>
    </p:spTree>
  </p:cSld>
  <p:clrMapOvr>
    <a:masterClrMapping/>
  </p:clrMapOvr>
  <p:transition spd="slow">
    <p:random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2742</TotalTime>
  <Words>1082</Words>
  <Application>Microsoft Office PowerPoint</Application>
  <PresentationFormat>Grand écran</PresentationFormat>
  <Paragraphs>251</Paragraphs>
  <Slides>17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7</vt:i4>
      </vt:variant>
      <vt:variant>
        <vt:lpstr>Thème</vt:lpstr>
      </vt:variant>
      <vt:variant>
        <vt:i4>2</vt:i4>
      </vt:variant>
      <vt:variant>
        <vt:lpstr>Titres des diapositives</vt:lpstr>
      </vt:variant>
      <vt:variant>
        <vt:i4>17</vt:i4>
      </vt:variant>
    </vt:vector>
  </HeadingPairs>
  <TitlesOfParts>
    <vt:vector size="26" baseType="lpstr">
      <vt:lpstr>Arial</vt:lpstr>
      <vt:lpstr>Arial Black</vt:lpstr>
      <vt:lpstr>Calibri</vt:lpstr>
      <vt:lpstr>DejaVu Sans</vt:lpstr>
      <vt:lpstr>Rockwell</vt:lpstr>
      <vt:lpstr>Times New Roman</vt:lpstr>
      <vt:lpstr>Wingdings</vt:lpstr>
      <vt:lpstr>Office Theme</vt:lpstr>
      <vt:lpstr>Office Theme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Le statut apprenti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Rémunération des apprentis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Lycée Agricole de Pamiers</dc:title>
  <dc:subject/>
  <dc:creator>LECOEUR</dc:creator>
  <dc:description/>
  <cp:lastModifiedBy>VILLIEP</cp:lastModifiedBy>
  <cp:revision>176</cp:revision>
  <dcterms:created xsi:type="dcterms:W3CDTF">2015-01-14T13:01:41Z</dcterms:created>
  <dcterms:modified xsi:type="dcterms:W3CDTF">2025-12-16T11:38:07Z</dcterms:modified>
  <dc:language>fr-FR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Format">
    <vt:lpwstr>Grand écran</vt:lpwstr>
  </property>
  <property fmtid="{D5CDD505-2E9C-101B-9397-08002B2CF9AE}" pid="3" name="Slides">
    <vt:r8>13</vt:r8>
  </property>
</Properties>
</file>